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256" r:id="rId2"/>
    <p:sldId id="288" r:id="rId3"/>
    <p:sldId id="371" r:id="rId4"/>
    <p:sldId id="366" r:id="rId5"/>
    <p:sldId id="372" r:id="rId6"/>
    <p:sldId id="370" r:id="rId7"/>
    <p:sldId id="375" r:id="rId8"/>
    <p:sldId id="376" r:id="rId9"/>
    <p:sldId id="445" r:id="rId10"/>
    <p:sldId id="447" r:id="rId11"/>
    <p:sldId id="448" r:id="rId12"/>
    <p:sldId id="449" r:id="rId13"/>
    <p:sldId id="450" r:id="rId14"/>
    <p:sldId id="451" r:id="rId15"/>
    <p:sldId id="452" r:id="rId16"/>
    <p:sldId id="453" r:id="rId17"/>
    <p:sldId id="454" r:id="rId18"/>
    <p:sldId id="455" r:id="rId19"/>
    <p:sldId id="456" r:id="rId20"/>
    <p:sldId id="458" r:id="rId21"/>
    <p:sldId id="457" r:id="rId22"/>
    <p:sldId id="378" r:id="rId23"/>
    <p:sldId id="438" r:id="rId24"/>
    <p:sldId id="439" r:id="rId25"/>
    <p:sldId id="440" r:id="rId26"/>
    <p:sldId id="441" r:id="rId27"/>
    <p:sldId id="442" r:id="rId28"/>
    <p:sldId id="443" r:id="rId29"/>
    <p:sldId id="373" r:id="rId30"/>
    <p:sldId id="368" r:id="rId31"/>
    <p:sldId id="420" r:id="rId32"/>
    <p:sldId id="421" r:id="rId33"/>
    <p:sldId id="422" r:id="rId34"/>
    <p:sldId id="423" r:id="rId35"/>
    <p:sldId id="424" r:id="rId36"/>
    <p:sldId id="425" r:id="rId37"/>
    <p:sldId id="426" r:id="rId38"/>
    <p:sldId id="427" r:id="rId39"/>
    <p:sldId id="428" r:id="rId40"/>
    <p:sldId id="429" r:id="rId41"/>
    <p:sldId id="430" r:id="rId42"/>
    <p:sldId id="374" r:id="rId43"/>
    <p:sldId id="412" r:id="rId44"/>
    <p:sldId id="353" r:id="rId45"/>
    <p:sldId id="444" r:id="rId46"/>
  </p:sldIdLst>
  <p:sldSz cx="9144000" cy="6858000" type="screen4x3"/>
  <p:notesSz cx="9874250" cy="6797675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  <a:srgbClr val="FDEADA"/>
    <a:srgbClr val="F0ECF4"/>
    <a:srgbClr val="F2DCDB"/>
    <a:srgbClr val="F7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0" autoAdjust="0"/>
    <p:restoredTop sz="72429" autoAdjust="0"/>
  </p:normalViewPr>
  <p:slideViewPr>
    <p:cSldViewPr>
      <p:cViewPr varScale="1">
        <p:scale>
          <a:sx n="121" d="100"/>
          <a:sy n="121" d="100"/>
        </p:scale>
        <p:origin x="1148" y="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9900" cy="339725"/>
          </a:xfrm>
          <a:prstGeom prst="rect">
            <a:avLst/>
          </a:prstGeom>
        </p:spPr>
        <p:txBody>
          <a:bodyPr vert="horz" lIns="95264" tIns="47632" rIns="95264" bIns="47632" rtlCol="0"/>
          <a:lstStyle>
            <a:lvl1pPr algn="l" eaLnBrk="1" latinLnBrk="1" hangingPunct="1">
              <a:defRPr sz="13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92763" y="0"/>
            <a:ext cx="4279900" cy="339725"/>
          </a:xfrm>
          <a:prstGeom prst="rect">
            <a:avLst/>
          </a:prstGeom>
        </p:spPr>
        <p:txBody>
          <a:bodyPr vert="horz" lIns="95264" tIns="47632" rIns="95264" bIns="47632" rtlCol="0"/>
          <a:lstStyle>
            <a:lvl1pPr algn="r" eaLnBrk="1" latinLnBrk="1" hangingPunct="1">
              <a:defRPr sz="13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fld id="{82729653-D2EB-433B-9C8C-868D4232FB60}" type="datetimeFigureOut">
              <a:rPr lang="ko-KR" altLang="en-US"/>
              <a:pPr>
                <a:defRPr/>
              </a:pPr>
              <a:t>2018-04-03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456363"/>
            <a:ext cx="4279900" cy="339725"/>
          </a:xfrm>
          <a:prstGeom prst="rect">
            <a:avLst/>
          </a:prstGeom>
        </p:spPr>
        <p:txBody>
          <a:bodyPr vert="horz" lIns="95264" tIns="47632" rIns="95264" bIns="47632" rtlCol="0" anchor="b"/>
          <a:lstStyle>
            <a:lvl1pPr algn="l" eaLnBrk="1" latinLnBrk="1" hangingPunct="1">
              <a:defRPr sz="1300">
                <a:latin typeface="굴림" charset="-127"/>
                <a:ea typeface="굴림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92763" y="6456363"/>
            <a:ext cx="4279900" cy="339725"/>
          </a:xfrm>
          <a:prstGeom prst="rect">
            <a:avLst/>
          </a:prstGeom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300" smtClean="0"/>
            </a:lvl1pPr>
          </a:lstStyle>
          <a:p>
            <a:pPr>
              <a:defRPr/>
            </a:pPr>
            <a:fld id="{50EF4849-82A8-4BB2-80F1-B03AF6822C5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661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9900" cy="339725"/>
          </a:xfrm>
          <a:prstGeom prst="rect">
            <a:avLst/>
          </a:prstGeom>
        </p:spPr>
        <p:txBody>
          <a:bodyPr vert="horz" lIns="95264" tIns="47632" rIns="95264" bIns="47632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92763" y="0"/>
            <a:ext cx="4279900" cy="339725"/>
          </a:xfrm>
          <a:prstGeom prst="rect">
            <a:avLst/>
          </a:prstGeom>
        </p:spPr>
        <p:txBody>
          <a:bodyPr vert="horz" lIns="95264" tIns="47632" rIns="95264" bIns="47632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fld id="{D908D9BA-6612-46A3-A5F7-AE882D51C513}" type="datetimeFigureOut">
              <a:rPr lang="ko-KR" altLang="en-US"/>
              <a:pPr>
                <a:defRPr/>
              </a:pPr>
              <a:t>2018-04-03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236913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264" tIns="47632" rIns="95264" bIns="47632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7425" y="3228975"/>
            <a:ext cx="7899400" cy="3059113"/>
          </a:xfrm>
          <a:prstGeom prst="rect">
            <a:avLst/>
          </a:prstGeom>
        </p:spPr>
        <p:txBody>
          <a:bodyPr vert="horz" lIns="95264" tIns="47632" rIns="95264" bIns="47632" rtlCol="0">
            <a:normAutofit/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456363"/>
            <a:ext cx="4279900" cy="339725"/>
          </a:xfrm>
          <a:prstGeom prst="rect">
            <a:avLst/>
          </a:prstGeom>
        </p:spPr>
        <p:txBody>
          <a:bodyPr vert="horz" lIns="95264" tIns="47632" rIns="95264" bIns="47632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3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92763" y="6456363"/>
            <a:ext cx="4279900" cy="339725"/>
          </a:xfrm>
          <a:prstGeom prst="rect">
            <a:avLst/>
          </a:prstGeom>
        </p:spPr>
        <p:txBody>
          <a:bodyPr vert="horz" wrap="square" lIns="95264" tIns="47632" rIns="95264" bIns="47632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300" smtClean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915D9DC3-6047-4EF6-84F3-19C982DB3CC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1241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  <p:sp>
        <p:nvSpPr>
          <p:cNvPr id="8196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fld id="{159EC337-C6BE-47A6-B5BB-61C2D697129A}" type="slidenum">
              <a:rPr kumimoji="0"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</a:t>
            </a:fld>
            <a:endParaRPr kumimoji="0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02594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중간에 </a:t>
            </a:r>
            <a:r>
              <a:rPr lang="en-US" altLang="ko-KR" dirty="0" smtClean="0"/>
              <a:t>Temporal</a:t>
            </a:r>
            <a:r>
              <a:rPr lang="en-US" altLang="ko-KR" baseline="0" dirty="0" smtClean="0"/>
              <a:t> wire</a:t>
            </a:r>
            <a:r>
              <a:rPr lang="ko-KR" altLang="en-US" baseline="0" dirty="0" smtClean="0"/>
              <a:t>를 사용하는 경우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항상 이미지를 가지고 코딩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5D9DC3-6047-4EF6-84F3-19C982DB3CC3}" type="slidenum">
              <a:rPr lang="ko-KR" altLang="en-US" smtClean="0"/>
              <a:pPr>
                <a:defRPr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1065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5D9DC3-6047-4EF6-84F3-19C982DB3CC3}" type="slidenum">
              <a:rPr lang="ko-KR" altLang="en-US" smtClean="0"/>
              <a:pPr>
                <a:defRPr/>
              </a:pPr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5050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088651EE-4266-4539-AD64-5BD0DEE1A6F7}" type="slidenum">
              <a:rPr kumimoji="1" lang="en-US" altLang="ko-KR" sz="130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17</a:t>
            </a:fld>
            <a:endParaRPr kumimoji="1" lang="en-US" altLang="ko-KR" sz="13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빠르게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설명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예제로 보여줄 것임</a:t>
            </a:r>
            <a:r>
              <a:rPr lang="en-US" altLang="ko-KR" baseline="0" dirty="0" smtClean="0"/>
              <a:t>.</a:t>
            </a:r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015489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6001EBEE-40D3-4C5C-9968-33DB07D02544}" type="slidenum">
              <a:rPr kumimoji="1" lang="en-US" altLang="ko-KR" sz="130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18</a:t>
            </a:fld>
            <a:endParaRPr kumimoji="1" lang="en-US" altLang="ko-KR" sz="13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빠르게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설명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예제로 보여줄 것임</a:t>
            </a:r>
            <a:r>
              <a:rPr lang="en-US" altLang="ko-KR" baseline="0" dirty="0" smtClean="0"/>
              <a:t>.</a:t>
            </a:r>
            <a:endParaRPr lang="ko-KR" altLang="ko-KR" dirty="0" smtClean="0"/>
          </a:p>
          <a:p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7535650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544FD14F-1FD3-46CA-8415-67CB57DE02E7}" type="slidenum">
              <a:rPr kumimoji="1" lang="en-US" altLang="ko-KR" sz="130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19</a:t>
            </a:fld>
            <a:endParaRPr kumimoji="1" lang="en-US" altLang="ko-KR" sz="13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빠르게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설명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예제로 보여줄 것임</a:t>
            </a:r>
            <a:r>
              <a:rPr lang="en-US" altLang="ko-KR" baseline="0" dirty="0" smtClean="0"/>
              <a:t>.</a:t>
            </a:r>
            <a:endParaRPr lang="ko-KR" altLang="ko-KR" dirty="0" smtClean="0"/>
          </a:p>
          <a:p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971117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669BCD25-229E-49E3-96A8-5719F0A5CBFF}" type="slidenum">
              <a:rPr kumimoji="1" lang="en-US" altLang="ko-KR" sz="130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20</a:t>
            </a:fld>
            <a:endParaRPr kumimoji="1" lang="en-US" altLang="ko-KR" sz="13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빠르게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설명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예제로 보여줄 것임</a:t>
            </a:r>
            <a:r>
              <a:rPr lang="en-US" altLang="ko-KR" baseline="0" dirty="0" smtClean="0"/>
              <a:t>.</a:t>
            </a:r>
            <a:endParaRPr lang="ko-KR" altLang="ko-KR" dirty="0" smtClean="0"/>
          </a:p>
          <a:p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3293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7BFB3AB9-A063-4E05-ADB5-488661624FF0}" type="slidenum">
              <a:rPr kumimoji="1" lang="en-US" altLang="ko-KR" sz="130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21</a:t>
            </a:fld>
            <a:endParaRPr kumimoji="1" lang="en-US" altLang="ko-KR" sz="13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빠르게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설명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예제로 보여줄 것임</a:t>
            </a:r>
            <a:r>
              <a:rPr lang="en-US" altLang="ko-KR" baseline="0" dirty="0" smtClean="0"/>
              <a:t>.</a:t>
            </a:r>
            <a:endParaRPr lang="ko-KR" altLang="ko-KR" dirty="0" smtClean="0"/>
          </a:p>
          <a:p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1359322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330" tIns="45357" rIns="92330" bIns="45357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 smtClean="0">
              <a:latin typeface="Times New Roman" panose="02020603050405020304" pitchFamily="18" charset="0"/>
              <a:ea typeface="굴림" panose="020B0600000101010101" pitchFamily="50" charset="-127"/>
            </a:endParaRPr>
          </a:p>
        </p:txBody>
      </p:sp>
      <p:sp>
        <p:nvSpPr>
          <p:cNvPr id="21507" name="Rectangle 3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 cap="flat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22044862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C4C9D835-7C58-4A32-8F41-66146E8DF08F}" type="slidenum">
              <a:rPr kumimoji="1" lang="en-US" altLang="ko-KR" sz="130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24</a:t>
            </a:fld>
            <a:endParaRPr kumimoji="1" lang="en-US" altLang="ko-KR" sz="13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모든 방법론의 공통 사항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버블 설명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아까 말한 </a:t>
            </a:r>
            <a:r>
              <a:rPr lang="ko-KR" altLang="en-US" dirty="0" err="1" smtClean="0"/>
              <a:t>위자드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하프를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 방법으로 해볼 것임</a:t>
            </a:r>
            <a:r>
              <a:rPr lang="en-US" altLang="ko-KR" dirty="0" smtClean="0"/>
              <a:t>.</a:t>
            </a:r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7651022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507279F6-1B4F-446F-8D42-13B186C5570C}" type="slidenum">
              <a:rPr kumimoji="1" lang="en-US" altLang="ko-KR" sz="130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25</a:t>
            </a:fld>
            <a:endParaRPr kumimoji="1" lang="en-US" altLang="ko-KR" sz="13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그냥 </a:t>
            </a:r>
            <a:r>
              <a:rPr lang="ko-KR" altLang="en-US" dirty="0" err="1" smtClean="0"/>
              <a:t>스키마틱을</a:t>
            </a:r>
            <a:r>
              <a:rPr lang="ko-KR" altLang="en-US" dirty="0" smtClean="0"/>
              <a:t> 텍스트로 표현한 형태의 디자인</a:t>
            </a:r>
            <a:r>
              <a:rPr lang="en-US" altLang="ko-KR" dirty="0" smtClean="0"/>
              <a:t>.</a:t>
            </a:r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592342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smtClean="0"/>
              <a:t>모르는지 물어보고 요청하면 그려줄 것</a:t>
            </a:r>
            <a:r>
              <a:rPr lang="en-US" altLang="ko-KR" smtClean="0"/>
              <a:t>.</a:t>
            </a:r>
            <a:endParaRPr lang="ko-KR" altLang="en-US" smtClean="0"/>
          </a:p>
        </p:txBody>
      </p:sp>
      <p:sp>
        <p:nvSpPr>
          <p:cNvPr id="1126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fld id="{02D9A9ED-83ED-4A6E-A454-E4DA42000A36}" type="slidenum">
              <a:rPr kumimoji="0"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</a:t>
            </a:fld>
            <a:endParaRPr kumimoji="0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83603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3E483857-F2A6-49D9-885E-4FDD51B72427}" type="slidenum">
              <a:rPr kumimoji="1" lang="en-US" altLang="ko-KR" sz="130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26</a:t>
            </a:fld>
            <a:endParaRPr kumimoji="1" lang="en-US" altLang="ko-KR" sz="13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 dirty="0" smtClean="0"/>
              <a:t>그냥 </a:t>
            </a:r>
            <a:r>
              <a:rPr lang="ko-KR" altLang="en-US" dirty="0" err="1" smtClean="0"/>
              <a:t>진리표를</a:t>
            </a:r>
            <a:r>
              <a:rPr lang="ko-KR" altLang="en-US" dirty="0" smtClean="0"/>
              <a:t> 옮긴 형태의 디자인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삼항</a:t>
            </a:r>
            <a:r>
              <a:rPr lang="ko-KR" altLang="en-US" dirty="0" smtClean="0"/>
              <a:t> 연산자</a:t>
            </a:r>
            <a:r>
              <a:rPr lang="en-US" altLang="ko-KR" dirty="0" smtClean="0"/>
              <a:t>, sensitive</a:t>
            </a:r>
            <a:r>
              <a:rPr lang="en-US" altLang="ko-KR" baseline="0" dirty="0" smtClean="0"/>
              <a:t> list in wire.</a:t>
            </a:r>
            <a:endParaRPr lang="ko-KR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4046871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63AC7254-82B3-4A80-84B3-104CC7A60A45}" type="slidenum">
              <a:rPr kumimoji="1" lang="en-US" altLang="ko-KR" sz="130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27</a:t>
            </a:fld>
            <a:endParaRPr kumimoji="1" lang="en-US" altLang="ko-KR" sz="130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7396157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14375" indent="-274638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098550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38288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978025" indent="-219075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352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8924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3496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06825" indent="-21907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5BE06893-DC96-4309-9AC2-1A726830CF57}" type="slidenum">
              <a:rPr kumimoji="1" lang="en-US" altLang="ko-KR" sz="1300" smtClean="0">
                <a:latin typeface="굴림" panose="020B0600000101010101" pitchFamily="50" charset="-127"/>
                <a:ea typeface="굴림" panose="020B0600000101010101" pitchFamily="50" charset="-127"/>
              </a:rPr>
              <a:pPr>
                <a:spcBef>
                  <a:spcPct val="0"/>
                </a:spcBef>
              </a:pPr>
              <a:t>28</a:t>
            </a:fld>
            <a:endParaRPr kumimoji="1" lang="en-US" altLang="ko-KR" sz="1300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890588" y="708025"/>
            <a:ext cx="4724400" cy="35433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5188" y="4489450"/>
            <a:ext cx="4767262" cy="4252913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ko-KR" smtClean="0"/>
          </a:p>
        </p:txBody>
      </p:sp>
    </p:spTree>
    <p:extLst>
      <p:ext uri="{BB962C8B-B14F-4D97-AF65-F5344CB8AC3E}">
        <p14:creationId xmlns:p14="http://schemas.microsoft.com/office/powerpoint/2010/main" val="11483793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2947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smtClean="0"/>
          </a:p>
        </p:txBody>
      </p:sp>
      <p:sp>
        <p:nvSpPr>
          <p:cNvPr id="82948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14375" indent="-274638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098550" indent="-219075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538288" indent="-219075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1978025" indent="-219075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435225" indent="-219075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892425" indent="-219075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349625" indent="-219075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06825" indent="-219075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fld id="{178C151F-D880-4C18-88F9-5AEFE9DD3C94}" type="slidenum">
              <a:rPr kumimoji="0"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44</a:t>
            </a:fld>
            <a:endParaRPr kumimoji="0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93833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5D9DC3-6047-4EF6-84F3-19C982DB3CC3}" type="slidenum">
              <a:rPr lang="ko-KR" altLang="en-US" smtClean="0"/>
              <a:pPr>
                <a:defRPr/>
              </a:pPr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718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 smtClean="0"/>
          </a:p>
        </p:txBody>
      </p:sp>
      <p:sp>
        <p:nvSpPr>
          <p:cNvPr id="14340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fld id="{15250613-DBE0-4764-A56E-D9527A9314CF}" type="slidenum">
              <a:rPr kumimoji="0"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6</a:t>
            </a:fld>
            <a:endParaRPr kumimoji="0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5317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457200" lvl="1" indent="0">
              <a:buFontTx/>
              <a:buNone/>
            </a:pPr>
            <a:endParaRPr lang="ko-KR" altLang="en-US" dirty="0" smtClean="0"/>
          </a:p>
        </p:txBody>
      </p:sp>
      <p:sp>
        <p:nvSpPr>
          <p:cNvPr id="1741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fld id="{FF624528-65A9-4F2E-9A86-DB14A119C8F3}" type="slidenum">
              <a:rPr kumimoji="0"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8</a:t>
            </a:fld>
            <a:endParaRPr kumimoji="0"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4806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5D9DC3-6047-4EF6-84F3-19C982DB3CC3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472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5D9DC3-6047-4EF6-84F3-19C982DB3CC3}" type="slidenum">
              <a:rPr lang="ko-KR" altLang="en-US" smtClean="0"/>
              <a:pPr>
                <a:defRPr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414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5D9DC3-6047-4EF6-84F3-19C982DB3CC3}" type="slidenum">
              <a:rPr lang="ko-KR" altLang="en-US" smtClean="0"/>
              <a:pPr>
                <a:defRPr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216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Paradigm</a:t>
            </a:r>
            <a:r>
              <a:rPr lang="en-US" altLang="ko-KR" baseline="0" dirty="0" smtClean="0"/>
              <a:t> shift </a:t>
            </a:r>
            <a:r>
              <a:rPr lang="ko-KR" altLang="en-US" baseline="0" dirty="0" smtClean="0"/>
              <a:t>설명</a:t>
            </a:r>
            <a:r>
              <a:rPr lang="en-US" altLang="ko-KR" baseline="0" dirty="0" smtClean="0"/>
              <a:t>. RHS </a:t>
            </a:r>
            <a:r>
              <a:rPr lang="ko-KR" altLang="en-US" baseline="0" dirty="0" smtClean="0"/>
              <a:t>변화할 때 마다 바뀜</a:t>
            </a:r>
            <a:r>
              <a:rPr lang="en-US" altLang="ko-KR" baseline="0" dirty="0" smtClean="0"/>
              <a:t>.</a:t>
            </a:r>
          </a:p>
          <a:p>
            <a:r>
              <a:rPr lang="en-US" altLang="ko-KR" dirty="0" smtClean="0"/>
              <a:t>Wire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Textural</a:t>
            </a:r>
            <a:r>
              <a:rPr lang="en-US" altLang="ko-KR" baseline="0" dirty="0" smtClean="0"/>
              <a:t> form</a:t>
            </a:r>
            <a:r>
              <a:rPr lang="ko-KR" altLang="en-US" baseline="0" dirty="0" smtClean="0"/>
              <a:t>일 뿐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5D9DC3-6047-4EF6-84F3-19C982DB3CC3}" type="slidenum">
              <a:rPr lang="ko-KR" altLang="en-US" smtClean="0"/>
              <a:pPr>
                <a:defRPr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880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Paradigm</a:t>
            </a:r>
            <a:r>
              <a:rPr lang="en-US" altLang="ko-KR" baseline="0" dirty="0" smtClean="0"/>
              <a:t> Shift RECAP </a:t>
            </a:r>
            <a:r>
              <a:rPr lang="ko-KR" altLang="en-US" baseline="0" dirty="0" smtClean="0"/>
              <a:t>순서와 상관 없음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err="1" smtClean="0"/>
              <a:t>위자드가</a:t>
            </a:r>
            <a:r>
              <a:rPr lang="ko-KR" altLang="en-US" baseline="0" dirty="0" smtClean="0"/>
              <a:t> 있음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5D9DC3-6047-4EF6-84F3-19C982DB3CC3}" type="slidenum">
              <a:rPr lang="ko-KR" altLang="en-US" smtClean="0"/>
              <a:pPr>
                <a:defRPr/>
              </a:pPr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069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/>
          <p:cNvSpPr>
            <a:spLocks noGrp="1"/>
          </p:cNvSpPr>
          <p:nvPr>
            <p:ph type="ctrTitle"/>
          </p:nvPr>
        </p:nvSpPr>
        <p:spPr>
          <a:xfrm>
            <a:off x="685800" y="1101719"/>
            <a:ext cx="7772400" cy="1470025"/>
          </a:xfrm>
        </p:spPr>
        <p:txBody>
          <a:bodyPr>
            <a:normAutofit/>
          </a:bodyPr>
          <a:lstStyle>
            <a:lvl1pPr>
              <a:defRPr sz="3200">
                <a:latin typeface="맑은 고딕" panose="020B0503020000020004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8" name="부제목 2"/>
          <p:cNvSpPr>
            <a:spLocks noGrp="1"/>
          </p:cNvSpPr>
          <p:nvPr>
            <p:ph type="subTitle" idx="1"/>
          </p:nvPr>
        </p:nvSpPr>
        <p:spPr>
          <a:xfrm>
            <a:off x="997838" y="2786058"/>
            <a:ext cx="7203960" cy="3357586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  <a:latin typeface="Century Gothic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906E6C-FC97-4682-9E9D-38F007C7539F}" type="datetime1">
              <a:rPr lang="ko-KR" altLang="en-US"/>
              <a:pPr>
                <a:defRPr/>
              </a:pPr>
              <a:t>2018-04-03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MMLAB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33990-48C0-4214-83B4-A8C803E8E50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328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 userDrawn="1"/>
        </p:nvCxnSpPr>
        <p:spPr>
          <a:xfrm>
            <a:off x="442890" y="1249010"/>
            <a:ext cx="8272514" cy="1588"/>
          </a:xfrm>
          <a:prstGeom prst="line">
            <a:avLst/>
          </a:prstGeom>
          <a:ln w="101600"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22"/>
          </a:xfrm>
        </p:spPr>
        <p:txBody>
          <a:bodyPr>
            <a:normAutofit/>
          </a:bodyPr>
          <a:lstStyle>
            <a:lvl1pPr algn="l">
              <a:defRPr sz="3500">
                <a:latin typeface="맑은 고딕" panose="020B0503020000020004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9" name="내용 개체 틀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786346"/>
          </a:xfrm>
        </p:spPr>
        <p:txBody>
          <a:bodyPr/>
          <a:lstStyle>
            <a:lvl1pP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1pPr>
            <a:lvl2pPr>
              <a:defRPr sz="2000">
                <a:latin typeface="맑은 고딕" pitchFamily="50" charset="-127"/>
                <a:ea typeface="맑은 고딕" pitchFamily="50" charset="-127"/>
              </a:defRPr>
            </a:lvl2pPr>
            <a:lvl3pPr>
              <a:defRPr sz="2000">
                <a:latin typeface="맑은 고딕" pitchFamily="50" charset="-127"/>
                <a:ea typeface="맑은 고딕" pitchFamily="50" charset="-127"/>
              </a:defRPr>
            </a:lvl3pPr>
            <a:lvl4pPr>
              <a:defRPr sz="2000">
                <a:latin typeface="맑은 고딕" pitchFamily="50" charset="-127"/>
                <a:ea typeface="맑은 고딕" pitchFamily="50" charset="-127"/>
              </a:defRPr>
            </a:lvl4pPr>
            <a:lvl5pPr>
              <a:defRPr sz="2000">
                <a:latin typeface="맑은 고딕" pitchFamily="50" charset="-127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D83EBF-CD4B-40D5-810F-F2A9EF98E60E}" type="datetime1">
              <a:rPr lang="ko-KR" altLang="en-US"/>
              <a:pPr>
                <a:defRPr/>
              </a:pPr>
              <a:t>2018-04-03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MMLAB</a:t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22EFA76-62D3-460E-B933-D1497C4DAFC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348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중간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 userDrawn="1"/>
        </p:nvCxnSpPr>
        <p:spPr>
          <a:xfrm>
            <a:off x="425002" y="4221088"/>
            <a:ext cx="8272514" cy="1588"/>
          </a:xfrm>
          <a:prstGeom prst="line">
            <a:avLst/>
          </a:prstGeom>
          <a:ln w="101600"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45790"/>
            <a:ext cx="8229600" cy="2304256"/>
          </a:xfrm>
        </p:spPr>
        <p:txBody>
          <a:bodyPr/>
          <a:lstStyle/>
          <a:p>
            <a:r>
              <a:rPr lang="en-US" altLang="ko-KR" dirty="0" smtClean="0"/>
              <a:t>Click to edit Master title style</a:t>
            </a:r>
            <a:endParaRPr lang="ko-KR" altLang="en-US" dirty="0"/>
          </a:p>
        </p:txBody>
      </p:sp>
      <p:sp>
        <p:nvSpPr>
          <p:cNvPr id="4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BF0AB3-38C0-4952-9A75-BADA2E3C7B2F}" type="datetime1">
              <a:rPr lang="ko-KR" altLang="en-US"/>
              <a:pPr>
                <a:defRPr/>
              </a:pPr>
              <a:t>2018-04-03</a:t>
            </a:fld>
            <a:endParaRPr lang="ko-KR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ko-KR"/>
              <a:t>RUBIS</a:t>
            </a:r>
            <a:endParaRPr lang="ko-KR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53C9FBE-032D-4514-A06C-474B2E8DDCE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322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제목 스타일 편집</a:t>
            </a:r>
          </a:p>
        </p:txBody>
      </p:sp>
      <p:sp>
        <p:nvSpPr>
          <p:cNvPr id="1027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62221C9E-C562-4CEB-95DE-6E406DAAAF48}" type="datetime1">
              <a:rPr lang="ko-KR" altLang="en-US"/>
              <a:pPr>
                <a:defRPr/>
              </a:pPr>
              <a:t>2018-04-03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r>
              <a:rPr lang="en-US" altLang="ko-KR"/>
              <a:t>MMLAB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 smtClean="0">
                <a:solidFill>
                  <a:srgbClr val="898989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B1CCF29E-532A-4B58-8AB7-51C58BD196C6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</p:sldLayoutIdLst>
  <p:hf hd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ta@rubis.snu.ac.kr" TargetMode="External"/><Relationship Id="rId2" Type="http://schemas.openxmlformats.org/officeDocument/2006/relationships/hyperlink" Target="mailto:cglee@snu.ac.k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6147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9999E1A-9853-4CBA-8DEA-2D926E2A476C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6148" name="제목 3"/>
          <p:cNvSpPr>
            <a:spLocks noGrp="1"/>
          </p:cNvSpPr>
          <p:nvPr>
            <p:ph type="ctrTitle"/>
          </p:nvPr>
        </p:nvSpPr>
        <p:spPr>
          <a:xfrm>
            <a:off x="685800" y="549275"/>
            <a:ext cx="7772400" cy="1612900"/>
          </a:xfrm>
        </p:spPr>
        <p:txBody>
          <a:bodyPr/>
          <a:lstStyle/>
          <a:p>
            <a:pPr eaLnBrk="1" hangingPunct="1"/>
            <a:r>
              <a:rPr lang="en-US" altLang="ko-KR" sz="4000" smtClean="0">
                <a:latin typeface="Cambria Math" panose="02040503050406030204" pitchFamily="18" charset="0"/>
                <a:ea typeface="Cambria Math" panose="02040503050406030204" pitchFamily="18" charset="0"/>
              </a:rPr>
              <a:t>Lab. 04</a:t>
            </a:r>
            <a:endParaRPr lang="ko-KR" altLang="en-US" sz="4000" smtClean="0">
              <a:latin typeface="Cambria Math" panose="02040503050406030204" pitchFamily="18" charset="0"/>
            </a:endParaRPr>
          </a:p>
        </p:txBody>
      </p:sp>
      <p:sp>
        <p:nvSpPr>
          <p:cNvPr id="7" name="부제목 4"/>
          <p:cNvSpPr>
            <a:spLocks noGrp="1"/>
          </p:cNvSpPr>
          <p:nvPr>
            <p:ph type="subTitle" idx="1"/>
          </p:nvPr>
        </p:nvSpPr>
        <p:spPr>
          <a:xfrm>
            <a:off x="998538" y="2786063"/>
            <a:ext cx="7202487" cy="3357562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Logic Design Lab.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Spring 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2018</a:t>
            </a:r>
            <a:endParaRPr lang="en-US" altLang="ko-KR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Prof. Chang-Gun Lee</a:t>
            </a:r>
          </a:p>
          <a:p>
            <a:pPr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altLang="ko-KR" dirty="0">
                <a:solidFill>
                  <a:schemeClr val="tx2">
                    <a:lumMod val="60000"/>
                    <a:lumOff val="4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hlinkClick r:id="rId2"/>
              </a:rPr>
              <a:t>cglee@snu.ac.kr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TA</a:t>
            </a: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. </a:t>
            </a:r>
            <a:r>
              <a:rPr lang="en-US" altLang="ko-KR" dirty="0" err="1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WonJae</a:t>
            </a: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Jang</a:t>
            </a:r>
          </a:p>
          <a:p>
            <a:pPr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TA. </a:t>
            </a:r>
            <a:r>
              <a:rPr lang="en-US" altLang="ko-KR" dirty="0" err="1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Wonseok</a:t>
            </a: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Lee</a:t>
            </a:r>
          </a:p>
          <a:p>
            <a:pPr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TA. Alena </a:t>
            </a:r>
            <a:r>
              <a:rPr lang="en-US" altLang="ko-KR" dirty="0" err="1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Kazakova</a:t>
            </a:r>
            <a:endParaRPr lang="en-US" altLang="ko-KR" dirty="0" smtClean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TA. </a:t>
            </a:r>
            <a:r>
              <a:rPr lang="en-US" altLang="ko-KR" dirty="0" err="1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Dongwan</a:t>
            </a:r>
            <a:r>
              <a:rPr lang="en-US" altLang="ko-KR" dirty="0" smtClean="0">
                <a:solidFill>
                  <a:schemeClr val="tx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Kang</a:t>
            </a:r>
            <a:endParaRPr lang="en-US" altLang="ko-KR" dirty="0" smtClean="0">
              <a:solidFill>
                <a:schemeClr val="tx1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eaLnBrk="1" fontAlgn="auto" hangingPunct="1">
              <a:spcAft>
                <a:spcPts val="0"/>
              </a:spcAft>
              <a:buFont typeface="Arial" charset="0"/>
              <a:buNone/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altLang="ko-KR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  <a:hlinkClick r:id="rId3"/>
              </a:rPr>
              <a:t>ta@rubis.snu.ac.kr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  <a:endParaRPr lang="en-US" altLang="ko-KR" dirty="0" smtClean="0">
              <a:solidFill>
                <a:schemeClr val="bg1">
                  <a:lumMod val="65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Notations (1)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285875"/>
            <a:ext cx="7772400" cy="4735413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endParaRPr lang="en-US" altLang="ko-KR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lnSpc>
                <a:spcPct val="90000"/>
              </a:lnSpc>
              <a:defRPr/>
            </a:pPr>
            <a:endParaRPr lang="en-US" altLang="ko-KR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lnSpc>
                <a:spcPct val="90000"/>
              </a:lnSpc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</a:t>
            </a: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is: 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Case sensitive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Based on the programming language C</a:t>
            </a:r>
          </a:p>
          <a:p>
            <a:pPr>
              <a:lnSpc>
                <a:spcPct val="90000"/>
              </a:lnSpc>
              <a:defRPr/>
            </a:pPr>
            <a:endParaRPr lang="en-US" altLang="ko-KR" sz="1662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lnSpc>
                <a:spcPct val="90000"/>
              </a:lnSpc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Comments:</a:t>
            </a:r>
            <a:endParaRPr lang="en-US" altLang="ko-KR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solidFill>
                  <a:schemeClr val="accent3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// this is a comment</a:t>
            </a: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		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Single 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l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ine</a:t>
            </a: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solidFill>
                  <a:schemeClr val="accent3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/* this is a comment</a:t>
            </a:r>
            <a:r>
              <a:rPr lang="en-US" altLang="ko-KR" sz="1600" dirty="0">
                <a:solidFill>
                  <a:schemeClr val="accent3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solidFill>
                  <a:schemeClr val="accent3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*/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	Multiple line</a:t>
            </a:r>
          </a:p>
          <a:p>
            <a:pPr marL="457200" lvl="1" indent="0">
              <a:lnSpc>
                <a:spcPct val="90000"/>
              </a:lnSpc>
              <a:buNone/>
              <a:defRPr/>
            </a:pP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lnSpc>
                <a:spcPct val="90000"/>
              </a:lnSpc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Statement </a:t>
            </a: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terminator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: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Every statement should be terminated with </a:t>
            </a:r>
            <a:r>
              <a:rPr lang="en-US" altLang="ko-KR" sz="16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; 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(semi-colon)</a:t>
            </a: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>
              <a:lnSpc>
                <a:spcPct val="90000"/>
              </a:lnSpc>
              <a:buFont typeface="Wingdings" pitchFamily="2" charset="2"/>
              <a:buNone/>
              <a:defRPr/>
            </a:pPr>
            <a:endParaRPr lang="en-US" altLang="ko-KR" sz="1846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>
              <a:lnSpc>
                <a:spcPct val="90000"/>
              </a:lnSpc>
              <a:buFont typeface="Wingdings" pitchFamily="2" charset="2"/>
              <a:buNone/>
              <a:defRPr/>
            </a:pPr>
            <a:endParaRPr lang="en-US" altLang="ko-KR" sz="1108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23557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D38D92B-E349-4841-A0C0-E054CA2469E2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061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8131175" cy="4751982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Literals 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[</a:t>
            </a:r>
            <a:r>
              <a:rPr lang="en-US" altLang="ko-KR" b="1" dirty="0" err="1">
                <a:solidFill>
                  <a:schemeClr val="accent2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bit_size</a:t>
            </a:r>
            <a:r>
              <a:rPr lang="en-US" altLang="ko-KR" b="1" dirty="0">
                <a:solidFill>
                  <a:schemeClr val="accent2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]</a:t>
            </a:r>
            <a:r>
              <a:rPr lang="en-US" altLang="ko-KR" b="1" dirty="0">
                <a:latin typeface="Cambria Math" panose="02040503050406030204" pitchFamily="18" charset="0"/>
                <a:ea typeface="Cambria Math" panose="02040503050406030204" pitchFamily="18" charset="0"/>
              </a:rPr>
              <a:t>’</a:t>
            </a:r>
            <a:r>
              <a:rPr lang="en-US" altLang="ko-K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[</a:t>
            </a:r>
            <a:r>
              <a:rPr lang="en-US" altLang="ko-KR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base_format</a:t>
            </a:r>
            <a:r>
              <a:rPr lang="en-US" altLang="ko-K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]</a:t>
            </a:r>
            <a:r>
              <a:rPr lang="en-US" altLang="ko-KR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[value</a:t>
            </a:r>
            <a:r>
              <a:rPr lang="en-US" altLang="ko-KR" b="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]</a:t>
            </a:r>
            <a:r>
              <a:rPr lang="en-US" altLang="ko-KR" b="1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endParaRPr lang="en-US" altLang="ko-KR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lvl="1" indent="0">
              <a:lnSpc>
                <a:spcPct val="90000"/>
              </a:lnSpc>
              <a:buNone/>
              <a:defRPr/>
            </a:pP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 &gt; 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below literals represent same value</a:t>
            </a:r>
          </a:p>
          <a:p>
            <a:pPr marL="457200" lvl="1" indent="0">
              <a:lnSpc>
                <a:spcPct val="90000"/>
              </a:lnSpc>
              <a:buNone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solidFill>
                  <a:srgbClr val="F2DCDB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8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’</a:t>
            </a:r>
            <a:r>
              <a:rPr lang="en-US" altLang="ko-KR" sz="1600" dirty="0" smtClean="0">
                <a:solidFill>
                  <a:srgbClr val="F0ECF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</a:t>
            </a:r>
            <a:r>
              <a:rPr lang="en-US" altLang="ko-KR" sz="1600" dirty="0" smtClean="0">
                <a:solidFill>
                  <a:srgbClr val="FDEADA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10100001 </a:t>
            </a:r>
          </a:p>
          <a:p>
            <a:pPr marL="457200" lvl="1" indent="0">
              <a:lnSpc>
                <a:spcPct val="90000"/>
              </a:lnSpc>
              <a:buNone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solidFill>
                  <a:srgbClr val="F2DCDB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8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’</a:t>
            </a:r>
            <a:r>
              <a:rPr lang="en-US" altLang="ko-KR" sz="1600" dirty="0" smtClean="0">
                <a:solidFill>
                  <a:srgbClr val="F0ECF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h</a:t>
            </a:r>
            <a:r>
              <a:rPr lang="en-US" altLang="ko-KR" sz="1600" dirty="0" smtClean="0">
                <a:solidFill>
                  <a:srgbClr val="FDEADA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A1</a:t>
            </a:r>
          </a:p>
          <a:p>
            <a:pPr marL="457200" lvl="1" indent="0">
              <a:lnSpc>
                <a:spcPct val="90000"/>
              </a:lnSpc>
              <a:buNone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solidFill>
                  <a:srgbClr val="F2DCDB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8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’</a:t>
            </a:r>
            <a:r>
              <a:rPr lang="en-US" altLang="ko-KR" sz="1600" dirty="0" smtClean="0">
                <a:solidFill>
                  <a:srgbClr val="F0ECF4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d</a:t>
            </a:r>
            <a:r>
              <a:rPr lang="en-US" altLang="ko-KR" sz="1600" dirty="0" smtClean="0">
                <a:solidFill>
                  <a:srgbClr val="FDEADA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161</a:t>
            </a:r>
            <a:endParaRPr lang="en-US" altLang="ko-KR" sz="1600" dirty="0">
              <a:solidFill>
                <a:srgbClr val="FDEADA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lnSpc>
                <a:spcPct val="90000"/>
              </a:lnSpc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Identifiers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Scalar (always 1 bit)</a:t>
            </a:r>
          </a:p>
          <a:p>
            <a:pPr marL="914400" lvl="2" indent="0">
              <a:lnSpc>
                <a:spcPct val="90000"/>
              </a:lnSpc>
              <a:buNone/>
              <a:defRPr/>
            </a:pPr>
            <a:r>
              <a:rPr lang="en-US" altLang="ko-KR" sz="16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 &gt;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below identifiers are similar with single variable in C</a:t>
            </a:r>
          </a:p>
          <a:p>
            <a:pPr marL="914400" lvl="2" indent="0">
              <a:lnSpc>
                <a:spcPct val="90000"/>
              </a:lnSpc>
              <a:buNone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A, B, </a:t>
            </a:r>
            <a:r>
              <a:rPr lang="en-US" altLang="ko-KR" sz="16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myA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en-US" altLang="ko-KR" sz="16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myB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Vector (bit size is specified as [</a:t>
            </a:r>
            <a:r>
              <a:rPr lang="en-US" altLang="ko-KR" b="1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high_bit:low_bit</a:t>
            </a:r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])</a:t>
            </a:r>
          </a:p>
          <a:p>
            <a:pPr marL="914400" lvl="2" indent="0">
              <a:lnSpc>
                <a:spcPct val="90000"/>
              </a:lnSpc>
              <a:buNone/>
              <a:defRPr/>
            </a:pPr>
            <a:r>
              <a:rPr lang="en-US" altLang="ko-KR" sz="16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 &gt;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below identifiers are similar with array variable in C</a:t>
            </a:r>
          </a:p>
          <a:p>
            <a:pPr marL="914400" lvl="2" indent="0">
              <a:lnSpc>
                <a:spcPct val="90000"/>
              </a:lnSpc>
              <a:buNone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arrA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[7:0], </a:t>
            </a:r>
            <a:r>
              <a:rPr lang="en-US" altLang="ko-KR" sz="16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arrB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[15:0], </a:t>
            </a:r>
            <a:r>
              <a:rPr lang="en-US" altLang="ko-KR" sz="16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arrMyA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[7:0], </a:t>
            </a:r>
            <a:r>
              <a:rPr lang="en-US" altLang="ko-KR" sz="16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arrMyB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[15:0]…</a:t>
            </a:r>
          </a:p>
          <a:p>
            <a:pPr>
              <a:lnSpc>
                <a:spcPct val="90000"/>
              </a:lnSpc>
              <a:defRPr/>
            </a:pPr>
            <a:endParaRPr lang="en-US" altLang="ko-KR" sz="1877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24581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116072E-27AE-4D29-8C1B-53C4D40C3488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ko-KR" altLang="en-US" sz="1200" dirty="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Notations (2)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214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9612" y="4301416"/>
            <a:ext cx="3895725" cy="1743075"/>
          </a:xfrm>
          <a:prstGeom prst="rect">
            <a:avLst/>
          </a:prstGeom>
        </p:spPr>
      </p:pic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28775"/>
            <a:ext cx="8124825" cy="2160265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Bitwise 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Operators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~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	NOT</a:t>
            </a: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&amp; 	AND</a:t>
            </a: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| 		OR</a:t>
            </a: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^ 		XOR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lvl="1" indent="0">
              <a:lnSpc>
                <a:spcPct val="90000"/>
              </a:lnSpc>
              <a:buNone/>
              <a:defRPr/>
            </a:pPr>
            <a:r>
              <a:rPr lang="en-US" altLang="ko-KR" sz="16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 &gt;</a:t>
            </a:r>
            <a:endParaRPr lang="en-US" altLang="ko-KR" sz="1600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25605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5CA261E-0A9F-4484-9A7E-A63C3AF8B885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971600" y="3789040"/>
            <a:ext cx="2880320" cy="2705050"/>
          </a:xfrm>
          <a:prstGeom prst="rect">
            <a:avLst/>
          </a:prstGeom>
          <a:noFill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ex1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23728" y="4133602"/>
            <a:ext cx="612820" cy="557109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23728" y="4690711"/>
            <a:ext cx="612820" cy="55710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23728" y="5247820"/>
            <a:ext cx="612820" cy="557109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23728" y="5804929"/>
            <a:ext cx="612820" cy="55710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12826" y="4114574"/>
            <a:ext cx="8479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>
                <a:latin typeface="Cambria Math" panose="02040503050406030204" pitchFamily="18" charset="0"/>
                <a:ea typeface="Cambria Math" panose="02040503050406030204" pitchFamily="18" charset="0"/>
              </a:rPr>
              <a:t>e</a:t>
            </a:r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x_in0[0]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12826" y="4359181"/>
            <a:ext cx="8479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ex_in1[0]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12826" y="4681045"/>
            <a:ext cx="8479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ex_in0[1]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12826" y="4925652"/>
            <a:ext cx="8479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ex_in1[1]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09526" y="5247820"/>
            <a:ext cx="8479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ex_in0[2]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09526" y="5492427"/>
            <a:ext cx="8479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ex_in1[2]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09526" y="5799884"/>
            <a:ext cx="8479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ex_in0[3]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09526" y="6044491"/>
            <a:ext cx="84798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ex_in1[3]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57586" y="4221088"/>
            <a:ext cx="85119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ex_out</a:t>
            </a:r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[0]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57585" y="4779458"/>
            <a:ext cx="85119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ex_out</a:t>
            </a:r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[1]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757585" y="5346233"/>
            <a:ext cx="85119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ex_out</a:t>
            </a:r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[2]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757585" y="5903655"/>
            <a:ext cx="85119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ex_out</a:t>
            </a:r>
            <a:r>
              <a:rPr lang="en-US" altLang="ko-KR" sz="13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[3]</a:t>
            </a:r>
            <a:endParaRPr lang="ko-KR" altLang="en-US" sz="1300" dirty="0">
              <a:latin typeface="Cambria Math" panose="02040503050406030204" pitchFamily="18" charset="0"/>
            </a:endParaRPr>
          </a:p>
        </p:txBody>
      </p:sp>
      <p:pic>
        <p:nvPicPr>
          <p:cNvPr id="2050" name="Picture 2" descr="ì²´í¬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4934028"/>
            <a:ext cx="627584" cy="627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Operators (1)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982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2204864"/>
            <a:ext cx="8124825" cy="3455838"/>
          </a:xfrm>
        </p:spPr>
        <p:txBody>
          <a:bodyPr/>
          <a:lstStyle/>
          <a:p>
            <a:pPr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Logical </a:t>
            </a: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&amp; Relational Operators</a:t>
            </a:r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&amp;&amp;, </a:t>
            </a: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| |, = =, !=, &gt;=, &lt;=, &gt;, 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&lt;, etc.</a:t>
            </a:r>
          </a:p>
          <a:p>
            <a:pPr>
              <a:buClr>
                <a:schemeClr val="tx1"/>
              </a:buClr>
              <a:buFontTx/>
              <a:buNone/>
              <a:defRPr/>
            </a:pPr>
            <a:endParaRPr lang="en-US" altLang="ko-KR" sz="1662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Arithmetic 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Operators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+, </a:t>
            </a: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-, 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etc.</a:t>
            </a: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buFont typeface="Wingdings" panose="05000000000000000000" pitchFamily="2" charset="2"/>
              <a:buNone/>
              <a:defRPr/>
            </a:pPr>
            <a:r>
              <a:rPr lang="en-US" altLang="ko-KR" sz="1477" b="1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</a:p>
          <a:p>
            <a:pPr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Concatenation </a:t>
            </a: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Operators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{identifier_1, identifier_2, 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…}</a:t>
            </a:r>
          </a:p>
          <a:p>
            <a:pPr marL="457200" lvl="1" indent="0">
              <a:buNone/>
              <a:defRPr/>
            </a:pPr>
            <a:r>
              <a:rPr lang="en-US" altLang="ko-KR" sz="16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Examples &gt;</a:t>
            </a: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lvl="1" indent="0">
              <a:buNone/>
              <a:defRPr/>
            </a:pP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	{ex_in0[1:0],ex_in1[3:2]}</a:t>
            </a:r>
            <a:endParaRPr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26629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A724A5C-7BB2-4E88-92EC-9A76F8CC7D48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Operators (2)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72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27653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3D67543-D26A-4C60-810A-DD78A9DEC0E9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4261" y="265494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Keywords &amp; Constructs (1)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966030"/>
            <a:ext cx="4632242" cy="1944216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464261" y="1506166"/>
            <a:ext cx="8124825" cy="1994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marL="742950" indent="-28575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2pPr>
            <a:lvl3pPr marL="11430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3pPr>
            <a:lvl4pPr marL="16002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kumimoji="0"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Module declaration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kumimoji="0"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Start with </a:t>
            </a:r>
            <a:r>
              <a:rPr kumimoji="0" lang="en-US" altLang="ko-KR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module</a:t>
            </a:r>
            <a:r>
              <a:rPr kumimoji="0"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, end with </a:t>
            </a:r>
            <a:r>
              <a:rPr kumimoji="0" lang="en-US" altLang="ko-KR" sz="1600" dirty="0" err="1" smtClean="0">
                <a:solidFill>
                  <a:schemeClr val="tx2">
                    <a:lumMod val="60000"/>
                    <a:lumOff val="4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endmodule</a:t>
            </a:r>
            <a:endParaRPr kumimoji="0" lang="en-US" altLang="ko-KR" sz="1600" dirty="0" smtClean="0">
              <a:solidFill>
                <a:schemeClr val="tx2">
                  <a:lumMod val="60000"/>
                  <a:lumOff val="40000"/>
                </a:schemeClr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buClr>
                <a:schemeClr val="tx1"/>
              </a:buClr>
              <a:buFontTx/>
              <a:buNone/>
              <a:defRPr/>
            </a:pPr>
            <a:endParaRPr kumimoji="0" lang="en-US" altLang="ko-KR" sz="1662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defRPr/>
            </a:pPr>
            <a:r>
              <a:rPr kumimoji="0"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Module IO port declaration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kumimoji="0"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Inputs use keyword, </a:t>
            </a:r>
            <a:r>
              <a:rPr kumimoji="0" lang="en-US" altLang="ko-KR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input</a:t>
            </a:r>
            <a:r>
              <a:rPr kumimoji="0"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, Outputs use keyword </a:t>
            </a:r>
            <a:r>
              <a:rPr kumimoji="0" lang="en-US" altLang="ko-KR" sz="16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output</a:t>
            </a:r>
            <a:r>
              <a:rPr kumimoji="0"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457200" lvl="1" indent="0">
              <a:buNone/>
              <a:defRPr/>
            </a:pPr>
            <a:endParaRPr kumimoji="0" lang="en-US" altLang="ko-KR" sz="16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57150" indent="0">
              <a:buNone/>
              <a:defRPr/>
            </a:pPr>
            <a:r>
              <a:rPr kumimoji="0" lang="en-US" altLang="ko-KR" sz="16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 &gt;</a:t>
            </a:r>
            <a:endParaRPr kumimoji="0" lang="en-US" altLang="ko-KR" sz="16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611560" y="3966030"/>
            <a:ext cx="4632242" cy="183050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11560" y="5731595"/>
            <a:ext cx="4632242" cy="183050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11560" y="4149080"/>
            <a:ext cx="4632242" cy="864096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mbria Math" panose="02040503050406030204" pitchFamily="18" charset="0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6019800" y="4653136"/>
            <a:ext cx="2144960" cy="648072"/>
            <a:chOff x="6019800" y="4653136"/>
            <a:chExt cx="2144960" cy="648072"/>
          </a:xfrm>
        </p:grpSpPr>
        <p:cxnSp>
          <p:nvCxnSpPr>
            <p:cNvPr id="10" name="직선 연결선 9"/>
            <p:cNvCxnSpPr/>
            <p:nvPr/>
          </p:nvCxnSpPr>
          <p:spPr>
            <a:xfrm>
              <a:off x="6019800" y="4653136"/>
              <a:ext cx="3524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6019800" y="4869160"/>
              <a:ext cx="3524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16"/>
            <p:cNvCxnSpPr/>
            <p:nvPr/>
          </p:nvCxnSpPr>
          <p:spPr>
            <a:xfrm>
              <a:off x="6019800" y="5085184"/>
              <a:ext cx="3524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019800" y="5301208"/>
              <a:ext cx="3524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>
              <a:off x="7812360" y="4869160"/>
              <a:ext cx="3524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7812360" y="5085184"/>
              <a:ext cx="35240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직사각형 6"/>
          <p:cNvSpPr/>
          <p:nvPr/>
        </p:nvSpPr>
        <p:spPr>
          <a:xfrm>
            <a:off x="6300192" y="3966031"/>
            <a:ext cx="1584176" cy="194421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ex1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11560" y="5276230"/>
            <a:ext cx="4632242" cy="360039"/>
          </a:xfrm>
          <a:prstGeom prst="rect">
            <a:avLst/>
          </a:prstGeom>
          <a:solidFill>
            <a:schemeClr val="accent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mbria Math" panose="02040503050406030204" pitchFamily="18" charset="0"/>
            </a:endParaRPr>
          </a:p>
        </p:txBody>
      </p:sp>
      <p:pic>
        <p:nvPicPr>
          <p:cNvPr id="3074" name="Picture 2" descr="logic circuitì ëí ì´ë¯¸ì§ ê²ìê²°ê³¼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692" y="4423468"/>
            <a:ext cx="1587185" cy="1129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17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xit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2" animBg="1"/>
      <p:bldP spid="11" grpId="0" animBg="1"/>
      <p:bldP spid="11" grpId="2" animBg="1"/>
      <p:bldP spid="13" grpId="0" animBg="1"/>
      <p:bldP spid="13" grpId="1" animBg="1"/>
      <p:bldP spid="7" grpId="0" animBg="1"/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57338"/>
            <a:ext cx="8124825" cy="4718050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Wire Declaration</a:t>
            </a:r>
            <a:endParaRPr lang="en-US" altLang="ko-KR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Scalar 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	: </a:t>
            </a:r>
            <a:r>
              <a:rPr lang="en-US" altLang="ko-KR" sz="16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wire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t1, t2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;		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Vector Example	: </a:t>
            </a:r>
            <a:r>
              <a:rPr lang="en-US" altLang="ko-KR" sz="16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wire[7:0] 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t1, t2;		</a:t>
            </a:r>
          </a:p>
          <a:p>
            <a:pPr marL="0" indent="0">
              <a:lnSpc>
                <a:spcPct val="90000"/>
              </a:lnSpc>
              <a:buNone/>
              <a:defRPr/>
            </a:pPr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 &gt;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endParaRPr lang="en-US" altLang="ko-KR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endParaRPr lang="en-US" altLang="ko-KR" sz="1877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0" indent="0">
              <a:lnSpc>
                <a:spcPct val="90000"/>
              </a:lnSpc>
              <a:buFont typeface="Wingdings" pitchFamily="2" charset="2"/>
              <a:buNone/>
              <a:defRPr/>
            </a:pPr>
            <a:endParaRPr lang="en-US" altLang="ko-KR" sz="1877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28677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0FEDF1B-2328-4E3B-81CE-5E7ACCA84356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64261" y="265494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Keywords &amp; Constructs (2)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8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225" y="5524376"/>
            <a:ext cx="3105150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2308511" y="5524376"/>
            <a:ext cx="57740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b="1" i="1" dirty="0" err="1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tmp</a:t>
            </a:r>
            <a:endParaRPr lang="ko-KR" altLang="en-US" b="1" i="1" dirty="0">
              <a:solidFill>
                <a:srgbClr val="FF0000"/>
              </a:solidFill>
              <a:latin typeface="Cambria Math" panose="02040503050406030204" pitchFamily="18" charset="0"/>
              <a:cs typeface="Consolas" panose="020B0609020204030204" pitchFamily="49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592" y="2924944"/>
            <a:ext cx="3133725" cy="2543175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5076056" y="2780928"/>
            <a:ext cx="3209925" cy="2895600"/>
            <a:chOff x="4984997" y="2924944"/>
            <a:chExt cx="3209925" cy="289560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84997" y="2924944"/>
              <a:ext cx="3209925" cy="28956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5345037" y="5013176"/>
              <a:ext cx="724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Error</a:t>
              </a:r>
              <a:endParaRPr lang="ko-KR" altLang="en-US" dirty="0">
                <a:solidFill>
                  <a:srgbClr val="FF0000"/>
                </a:solidFill>
                <a:latin typeface="Cambria Math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30909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28800"/>
            <a:ext cx="8345488" cy="2232248"/>
          </a:xfrm>
        </p:spPr>
        <p:txBody>
          <a:bodyPr/>
          <a:lstStyle/>
          <a:p>
            <a:pPr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Primitive Gates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altLang="ko-KR" sz="16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600" b="1" dirty="0" err="1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buf</a:t>
            </a: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en-US" altLang="ko-KR" sz="1600" b="1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not</a:t>
            </a: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en-US" altLang="ko-KR" sz="1600" b="1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and</a:t>
            </a: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en-US" altLang="ko-KR" sz="1600" b="1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or</a:t>
            </a: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en-US" altLang="ko-KR" sz="1600" b="1" dirty="0" err="1">
                <a:solidFill>
                  <a:srgbClr val="CC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nand</a:t>
            </a: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en-US" altLang="ko-KR" sz="1600" b="1" dirty="0">
                <a:solidFill>
                  <a:schemeClr val="accent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nor</a:t>
            </a: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en-US" altLang="ko-KR" sz="1600" b="1" dirty="0" err="1">
                <a:solidFill>
                  <a:srgbClr val="CC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xor</a:t>
            </a: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, </a:t>
            </a:r>
            <a:r>
              <a:rPr lang="en-US" altLang="ko-KR" sz="1600" b="1" dirty="0" err="1">
                <a:solidFill>
                  <a:schemeClr val="accent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xnor</a:t>
            </a:r>
            <a:r>
              <a:rPr lang="en-US" altLang="ko-KR" sz="1600" b="1" dirty="0">
                <a:solidFill>
                  <a:schemeClr val="accent1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pPr lvl="1">
              <a:buFont typeface="Arial" panose="020B0604020202020204" pitchFamily="34" charset="0"/>
              <a:buChar char="•"/>
              <a:defRPr/>
            </a:pP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 Syntax: </a:t>
            </a:r>
            <a:endParaRPr lang="en-US" altLang="ko-KR" sz="1600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lvl="1" indent="0">
              <a:buFont typeface="Arial" panose="020B0604020202020204" pitchFamily="34" charset="0"/>
              <a:buNone/>
              <a:defRPr/>
            </a:pPr>
            <a:r>
              <a:rPr lang="en-US" altLang="ko-KR" sz="16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[</a:t>
            </a:r>
            <a:r>
              <a:rPr lang="en-US" altLang="ko-KR" sz="16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gate_operator</a:t>
            </a: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]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[</a:t>
            </a:r>
            <a:r>
              <a:rPr lang="en-US" altLang="ko-KR" sz="1600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instance_identifier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] [(</a:t>
            </a: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output, input_1, input_2, </a:t>
            </a:r>
            <a:r>
              <a:rPr lang="en-US" altLang="ko-KR" sz="16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…)]</a:t>
            </a:r>
            <a:endParaRPr lang="en-US" altLang="ko-KR" sz="16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lvl="1" indent="0">
              <a:buFont typeface="Arial" panose="020B0604020202020204" pitchFamily="34" charset="0"/>
              <a:buNone/>
              <a:defRPr/>
            </a:pPr>
            <a:endParaRPr lang="en-US" altLang="ko-KR" sz="2215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buFont typeface="Wingdings" pitchFamily="2" charset="2"/>
              <a:buNone/>
              <a:defRPr/>
            </a:pPr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 &gt;</a:t>
            </a: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29701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3729677-D735-4E0B-91C5-C3BEA13BAC98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64261" y="265494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Keywords &amp; Constructs (3)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3861048"/>
            <a:ext cx="2924175" cy="2533650"/>
          </a:xfrm>
          <a:prstGeom prst="rect">
            <a:avLst/>
          </a:prstGeom>
        </p:spPr>
      </p:pic>
      <p:pic>
        <p:nvPicPr>
          <p:cNvPr id="9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520" y="4509120"/>
            <a:ext cx="3105150" cy="981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993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28775"/>
            <a:ext cx="8345488" cy="4727575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Process</a:t>
            </a:r>
            <a:endParaRPr lang="en-US" altLang="ko-KR" dirty="0" smtClean="0">
              <a:solidFill>
                <a:srgbClr val="0066FF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Tx/>
              <a:buChar char="•"/>
              <a:defRPr/>
            </a:pP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The </a:t>
            </a:r>
            <a:r>
              <a:rPr lang="en-US" altLang="ko-KR" sz="1500" dirty="0">
                <a:latin typeface="Cambria Math" panose="02040503050406030204" pitchFamily="18" charset="0"/>
                <a:ea typeface="Cambria Math" panose="02040503050406030204" pitchFamily="18" charset="0"/>
              </a:rPr>
              <a:t>body of 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 </a:t>
            </a:r>
            <a:r>
              <a:rPr lang="en-US" altLang="ko-KR" sz="1500" dirty="0">
                <a:latin typeface="Cambria Math" panose="02040503050406030204" pitchFamily="18" charset="0"/>
                <a:ea typeface="Cambria Math" panose="02040503050406030204" pitchFamily="18" charset="0"/>
              </a:rPr>
              <a:t>process consists of procedural 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statement to make desired outputs </a:t>
            </a:r>
            <a:b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from inputs as like a common 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programming</a:t>
            </a:r>
          </a:p>
          <a:p>
            <a:pPr lvl="1">
              <a:lnSpc>
                <a:spcPct val="90000"/>
              </a:lnSpc>
              <a:buFontTx/>
              <a:buChar char="•"/>
              <a:defRPr/>
            </a:pPr>
            <a:endParaRPr lang="en-US" altLang="ko-KR" sz="1500" dirty="0" smtClean="0">
              <a:solidFill>
                <a:srgbClr val="0066FF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>
              <a:lnSpc>
                <a:spcPct val="90000"/>
              </a:lnSpc>
              <a:buFontTx/>
              <a:buChar char="•"/>
              <a:defRPr/>
            </a:pPr>
            <a:r>
              <a:rPr lang="en-US" altLang="ko-KR" sz="15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initial </a:t>
            </a:r>
            <a:r>
              <a:rPr lang="en-US" altLang="ko-KR" sz="1500" dirty="0">
                <a:latin typeface="Cambria Math" panose="02040503050406030204" pitchFamily="18" charset="0"/>
                <a:ea typeface="Cambria Math" panose="02040503050406030204" pitchFamily="18" charset="0"/>
              </a:rPr>
              <a:t>– executes </a:t>
            </a:r>
            <a:r>
              <a:rPr lang="en-US" altLang="ko-KR" sz="1500" u="sng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only once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500" dirty="0">
                <a:latin typeface="Cambria Math" panose="02040503050406030204" pitchFamily="18" charset="0"/>
                <a:ea typeface="Cambria Math" panose="02040503050406030204" pitchFamily="18" charset="0"/>
              </a:rPr>
              <a:t>beginning at t = 0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lvl="3">
              <a:lnSpc>
                <a:spcPct val="90000"/>
              </a:lnSpc>
              <a:buFontTx/>
              <a:buChar char="•"/>
              <a:defRPr/>
            </a:pPr>
            <a:r>
              <a:rPr lang="en-US" altLang="ko-KR" sz="11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Syntax</a:t>
            </a: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:</a:t>
            </a:r>
            <a:b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initial</a:t>
            </a: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100" i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Statement;</a:t>
            </a: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pPr lvl="3">
              <a:lnSpc>
                <a:spcPct val="90000"/>
              </a:lnSpc>
              <a:buFontTx/>
              <a:buChar char="•"/>
              <a:defRPr/>
            </a:pPr>
            <a:r>
              <a:rPr lang="en-US" altLang="ko-KR" sz="11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 &gt;</a:t>
            </a: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initial</a:t>
            </a: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1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begin</a:t>
            </a: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r>
              <a:rPr lang="en-US" altLang="ko-KR" sz="1100" i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Statement;</a:t>
            </a:r>
            <a: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i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Statement;</a:t>
            </a:r>
            <a:b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i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  …</a:t>
            </a:r>
            <a:br>
              <a:rPr lang="en-US" altLang="ko-KR" sz="1100" i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end</a:t>
            </a:r>
            <a:endParaRPr lang="en-US" altLang="ko-KR" sz="900" dirty="0" smtClean="0">
              <a:solidFill>
                <a:srgbClr val="0066FF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>
              <a:lnSpc>
                <a:spcPct val="90000"/>
              </a:lnSpc>
              <a:buFontTx/>
              <a:buChar char="•"/>
              <a:defRPr/>
            </a:pPr>
            <a:endParaRPr lang="en-US" altLang="ko-KR" sz="1500" dirty="0" smtClean="0">
              <a:solidFill>
                <a:srgbClr val="0066FF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>
              <a:lnSpc>
                <a:spcPct val="90000"/>
              </a:lnSpc>
              <a:buFontTx/>
              <a:buChar char="•"/>
              <a:defRPr/>
            </a:pPr>
            <a:r>
              <a:rPr lang="en-US" altLang="ko-KR" sz="15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always 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– executes at t = 0 and </a:t>
            </a:r>
            <a:r>
              <a:rPr lang="en-US" altLang="ko-KR" sz="1500" u="sng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repeatedly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thereafter following repeat conditions.</a:t>
            </a:r>
          </a:p>
          <a:p>
            <a:pPr lvl="3">
              <a:buFont typeface="Arial" panose="020B0604020202020204" pitchFamily="34" charset="0"/>
              <a:buChar char="•"/>
              <a:defRPr/>
            </a:pPr>
            <a:r>
              <a:rPr lang="en-US" altLang="ko-KR" sz="11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Syntax</a:t>
            </a:r>
            <a:r>
              <a:rPr lang="en-US" altLang="ko-KR" sz="1100" dirty="0">
                <a:latin typeface="Cambria Math" panose="02040503050406030204" pitchFamily="18" charset="0"/>
                <a:ea typeface="Cambria Math" panose="02040503050406030204" pitchFamily="18" charset="0"/>
              </a:rPr>
              <a:t>:</a:t>
            </a:r>
            <a:br>
              <a:rPr lang="en-US" altLang="ko-KR" sz="11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always</a:t>
            </a: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100" i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Repeat condition </a:t>
            </a: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  </a:t>
            </a:r>
            <a:r>
              <a:rPr lang="en-US" altLang="ko-KR" sz="1100" i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Statement</a:t>
            </a:r>
            <a: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;</a:t>
            </a:r>
            <a:r>
              <a:rPr lang="en-US" altLang="ko-KR" sz="1100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endParaRPr lang="en-US" altLang="ko-KR" sz="11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3">
              <a:buFont typeface="Arial" panose="020B0604020202020204" pitchFamily="34" charset="0"/>
              <a:buChar char="•"/>
              <a:defRPr/>
            </a:pPr>
            <a:r>
              <a:rPr lang="en-US" altLang="ko-KR" sz="11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 &gt;</a:t>
            </a:r>
            <a:r>
              <a:rPr lang="en-US" altLang="ko-KR" sz="1100" dirty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ko-KR" sz="11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always</a:t>
            </a:r>
            <a:r>
              <a:rPr lang="en-US" altLang="ko-KR" sz="1100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Repeat condition </a:t>
            </a:r>
            <a:r>
              <a:rPr lang="en-US" altLang="ko-KR" sz="11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begin</a:t>
            </a:r>
            <a:r>
              <a:rPr lang="en-US" altLang="ko-KR" sz="1100" dirty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ko-KR" sz="11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dirty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Statement;</a:t>
            </a:r>
            <a:b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  Statement;</a:t>
            </a:r>
            <a:b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  <a:t>   …</a:t>
            </a:r>
            <a:br>
              <a:rPr lang="en-US" altLang="ko-KR" sz="1100" i="1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ko-KR" sz="1100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end</a:t>
            </a:r>
            <a:endParaRPr lang="en-US" altLang="ko-KR" sz="900" dirty="0">
              <a:solidFill>
                <a:srgbClr val="0066FF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>
              <a:buFont typeface="Arial" charset="0"/>
              <a:buChar char="•"/>
              <a:defRPr/>
            </a:pPr>
            <a:endParaRPr lang="en-US" altLang="ko-KR" sz="11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457200" lvl="1" indent="0">
              <a:buFont typeface="Arial" panose="020B0604020202020204" pitchFamily="34" charset="0"/>
              <a:buNone/>
              <a:defRPr/>
            </a:pPr>
            <a:endParaRPr lang="en-US" altLang="ko-KR" sz="15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30725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06BC9A4-34FB-4706-B0F5-5C33976188B0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17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64261" y="265494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Keywords &amp; Constructs (4)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60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28775"/>
            <a:ext cx="8345488" cy="4727575"/>
          </a:xfrm>
        </p:spPr>
        <p:txBody>
          <a:bodyPr/>
          <a:lstStyle/>
          <a:p>
            <a:pPr lvl="1">
              <a:lnSpc>
                <a:spcPct val="90000"/>
              </a:lnSpc>
              <a:buFontTx/>
              <a:buChar char="•"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Timing Control Statement (for repeat conditions)</a:t>
            </a:r>
          </a:p>
          <a:p>
            <a:pPr lvl="2">
              <a:lnSpc>
                <a:spcPct val="90000"/>
              </a:lnSpc>
              <a:buFontTx/>
              <a:buChar char="•"/>
            </a:pPr>
            <a:endParaRPr lang="en-US" altLang="ko-KR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>
              <a:lnSpc>
                <a:spcPct val="90000"/>
              </a:lnSpc>
              <a:buFontTx/>
              <a:buChar char="•"/>
            </a:pPr>
            <a:endParaRPr lang="en-US" altLang="ko-KR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>
              <a:lnSpc>
                <a:spcPct val="90000"/>
              </a:lnSpc>
              <a:buFontTx/>
              <a:buChar char="•"/>
            </a:pPr>
            <a:endParaRPr lang="en-US" altLang="ko-KR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>
              <a:lnSpc>
                <a:spcPct val="90000"/>
              </a:lnSpc>
              <a:buFontTx/>
              <a:buChar char="•"/>
            </a:pPr>
            <a:endParaRPr lang="en-US" altLang="ko-KR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/>
            <a:endParaRPr lang="en-US" altLang="ko-KR" sz="11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/>
            <a:endParaRPr lang="en-US" altLang="ko-KR" sz="11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/>
            <a:endParaRPr lang="en-US" altLang="ko-KR" sz="11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/>
            <a:endParaRPr lang="en-US" altLang="ko-KR" sz="11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/>
            <a:endParaRPr lang="en-US" altLang="ko-KR" sz="11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The body of the process consists of procedural assignments</a:t>
            </a:r>
          </a:p>
          <a:p>
            <a:pPr lvl="2"/>
            <a:r>
              <a:rPr lang="en-US" altLang="ko-KR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Blocking assignments</a:t>
            </a:r>
          </a:p>
          <a:p>
            <a:pPr lvl="3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Example: C</a:t>
            </a:r>
            <a:r>
              <a:rPr lang="en-US" altLang="ko-KR" sz="14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= </a:t>
            </a:r>
            <a:r>
              <a:rPr lang="en-US" altLang="ko-KR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 + B;</a:t>
            </a:r>
          </a:p>
          <a:p>
            <a:pPr lvl="3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Execute sequentially as in a programming language</a:t>
            </a:r>
          </a:p>
          <a:p>
            <a:pPr lvl="2"/>
            <a:r>
              <a:rPr lang="en-US" altLang="ko-KR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Non-blocking assignments</a:t>
            </a:r>
          </a:p>
          <a:p>
            <a:pPr lvl="3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Example: C </a:t>
            </a:r>
            <a:r>
              <a:rPr lang="en-US" altLang="ko-KR" sz="1400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&lt;=</a:t>
            </a:r>
            <a:r>
              <a:rPr lang="en-US" altLang="ko-KR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A + B;</a:t>
            </a:r>
          </a:p>
          <a:p>
            <a:pPr lvl="3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altLang="ko-KR" sz="14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Evaluate right-hand sides, but do not make any assignment until all right-hand sides evaluated. Execute concurrently unless delays are specified.</a:t>
            </a: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32773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34464B3-0F90-410F-97BB-4CD3CBB73B44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0793722"/>
              </p:ext>
            </p:extLst>
          </p:nvPr>
        </p:nvGraphicFramePr>
        <p:xfrm>
          <a:off x="1258888" y="2060575"/>
          <a:ext cx="6337300" cy="19415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2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6476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6424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10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Type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Syntax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Description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10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Delay Control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#10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Delay</a:t>
                      </a:r>
                      <a:r>
                        <a:rPr lang="en-US" altLang="ko-KR" sz="1200" baseline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10 unit time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10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Event Control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@(a)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Wait until signal ‘a’ is changed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57425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@(</a:t>
                      </a:r>
                      <a:r>
                        <a:rPr lang="en-US" altLang="ko-KR" sz="1200" dirty="0" err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posedge</a:t>
                      </a:r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a) </a:t>
                      </a:r>
                    </a:p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@(</a:t>
                      </a:r>
                      <a:r>
                        <a:rPr lang="en-US" altLang="ko-KR" sz="1200" dirty="0" err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negedge</a:t>
                      </a:r>
                      <a:r>
                        <a:rPr lang="en-US" altLang="ko-KR" sz="1200" baseline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a)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Wait until signal</a:t>
                      </a:r>
                      <a:r>
                        <a:rPr lang="en-US" altLang="ko-KR" sz="1200" baseline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‘a’ is changed to ‘1’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Wait until signal</a:t>
                      </a:r>
                      <a:r>
                        <a:rPr lang="en-US" altLang="ko-KR" sz="1200" baseline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‘a’ is changed to ‘0’</a:t>
                      </a:r>
                      <a:endParaRPr lang="ko-KR" altLang="en-US" sz="1200" dirty="0" smtClean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102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Level</a:t>
                      </a:r>
                      <a:r>
                        <a:rPr lang="en-US" altLang="ko-KR" sz="1200" baseline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Control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wait (a==0)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Wait until</a:t>
                      </a:r>
                      <a:r>
                        <a:rPr lang="en-US" altLang="ko-KR" sz="1200" baseline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 signal ‘a’ is equal to ‘0’</a:t>
                      </a:r>
                      <a:endParaRPr lang="ko-KR" altLang="en-US" sz="1200" dirty="0">
                        <a:latin typeface="Cambria Math" panose="02040503050406030204" pitchFamily="18" charset="0"/>
                      </a:endParaRPr>
                    </a:p>
                  </a:txBody>
                  <a:tcPr marL="91449" marR="91449" marT="45742" marB="45742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464261" y="265494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Keywords &amp; Constructs (5)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58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8475" y="1546225"/>
            <a:ext cx="8345488" cy="4360863"/>
          </a:xfrm>
        </p:spPr>
        <p:txBody>
          <a:bodyPr/>
          <a:lstStyle/>
          <a:p>
            <a:pPr marL="57150" indent="0">
              <a:lnSpc>
                <a:spcPct val="90000"/>
              </a:lnSpc>
              <a:buNone/>
              <a:defRPr/>
            </a:pPr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Examples</a:t>
            </a:r>
            <a:r>
              <a:rPr lang="en-US" altLang="ko-KR" b="1" dirty="0"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&gt; 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blocking vs. Non-blocking</a:t>
            </a:r>
            <a:endParaRPr lang="en-US" altLang="ko-KR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altLang="ko-KR" sz="1477" b="1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ko-KR" sz="1477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Always @(*)</a:t>
            </a:r>
            <a:endParaRPr lang="en-US" altLang="ko-KR" sz="1477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ko-KR" sz="1477" b="1" dirty="0">
                <a:latin typeface="Cambria Math" panose="02040503050406030204" pitchFamily="18" charset="0"/>
                <a:ea typeface="Cambria Math" panose="02040503050406030204" pitchFamily="18" charset="0"/>
              </a:rPr>
              <a:t>	begin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ko-KR" sz="1477" b="1" dirty="0">
                <a:latin typeface="Cambria Math" panose="02040503050406030204" pitchFamily="18" charset="0"/>
                <a:ea typeface="Cambria Math" panose="02040503050406030204" pitchFamily="18" charset="0"/>
              </a:rPr>
              <a:t>     B  = A;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ko-KR" sz="1477" b="1" dirty="0">
                <a:latin typeface="Cambria Math" panose="02040503050406030204" pitchFamily="18" charset="0"/>
                <a:ea typeface="Cambria Math" panose="02040503050406030204" pitchFamily="18" charset="0"/>
              </a:rPr>
              <a:t>     C  = B;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ko-KR" sz="1477" b="1" dirty="0">
                <a:latin typeface="Cambria Math" panose="02040503050406030204" pitchFamily="18" charset="0"/>
                <a:ea typeface="Cambria Math" panose="02040503050406030204" pitchFamily="18" charset="0"/>
              </a:rPr>
              <a:t>   end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altLang="ko-KR" sz="1477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Tx/>
              <a:buChar char="•"/>
              <a:defRPr/>
            </a:pPr>
            <a:r>
              <a:rPr lang="en-US" altLang="ko-KR" sz="14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Suppose initially A = 0, B = 1, and C = </a:t>
            </a:r>
            <a:r>
              <a:rPr lang="en-US" altLang="ko-KR" sz="14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2. After </a:t>
            </a:r>
            <a:r>
              <a:rPr lang="en-US" altLang="ko-KR" sz="14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execution, B = 0 and C = 0.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altLang="ko-KR" sz="1477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Arial" charset="0"/>
              <a:buNone/>
              <a:defRPr/>
            </a:pPr>
            <a:r>
              <a:rPr lang="en-US" altLang="ko-KR" sz="1477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Always @(*)</a:t>
            </a:r>
            <a:endParaRPr lang="en-US" altLang="ko-KR" sz="1477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ko-KR" sz="1477" b="1" dirty="0">
                <a:latin typeface="Cambria Math" panose="02040503050406030204" pitchFamily="18" charset="0"/>
                <a:ea typeface="Cambria Math" panose="02040503050406030204" pitchFamily="18" charset="0"/>
              </a:rPr>
              <a:t>	begin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ko-KR" sz="1477" b="1" dirty="0">
                <a:latin typeface="Cambria Math" panose="02040503050406030204" pitchFamily="18" charset="0"/>
                <a:ea typeface="Cambria Math" panose="02040503050406030204" pitchFamily="18" charset="0"/>
              </a:rPr>
              <a:t>		   B &lt;= A;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ko-KR" sz="1477" b="1" dirty="0">
                <a:latin typeface="Cambria Math" panose="02040503050406030204" pitchFamily="18" charset="0"/>
                <a:ea typeface="Cambria Math" panose="02040503050406030204" pitchFamily="18" charset="0"/>
              </a:rPr>
              <a:t>		   C &lt;= B;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r>
              <a:rPr lang="en-US" altLang="ko-KR" sz="1477" b="1" dirty="0">
                <a:latin typeface="Cambria Math" panose="02040503050406030204" pitchFamily="18" charset="0"/>
                <a:ea typeface="Cambria Math" panose="02040503050406030204" pitchFamily="18" charset="0"/>
              </a:rPr>
              <a:t>	end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None/>
              <a:defRPr/>
            </a:pPr>
            <a:endParaRPr lang="en-US" altLang="ko-KR" sz="1477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lnSpc>
                <a:spcPct val="90000"/>
              </a:lnSpc>
              <a:buFontTx/>
              <a:buChar char="•"/>
              <a:defRPr/>
            </a:pPr>
            <a:r>
              <a:rPr lang="en-US" altLang="ko-KR" sz="14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Suppose initially A = 0, B = 1, and C = </a:t>
            </a:r>
            <a:r>
              <a:rPr lang="en-US" altLang="ko-KR" sz="14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2. After </a:t>
            </a:r>
            <a:r>
              <a:rPr lang="en-US" altLang="ko-KR" sz="14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execution, B = 0 and C = 1.</a:t>
            </a: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sp>
        <p:nvSpPr>
          <p:cNvPr id="34821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0C899C-B995-4F8A-9E52-A65E130664D5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11" name="Rectangle 2"/>
          <p:cNvSpPr>
            <a:spLocks noGrp="1" noChangeArrowheads="1"/>
          </p:cNvSpPr>
          <p:nvPr>
            <p:ph type="title"/>
          </p:nvPr>
        </p:nvSpPr>
        <p:spPr>
          <a:xfrm>
            <a:off x="464261" y="265494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Keywords &amp; Constructs (6)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25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7171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65ABC33-BCCC-4235-8864-D606B8CA3B7D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7172" name="제목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pPr eaLnBrk="1" hangingPunct="1"/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Contents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7173" name="내용 개체 틀 4"/>
          <p:cNvSpPr txBox="1">
            <a:spLocks/>
          </p:cNvSpPr>
          <p:nvPr/>
        </p:nvSpPr>
        <p:spPr bwMode="auto">
          <a:xfrm>
            <a:off x="457200" y="1484313"/>
            <a:ext cx="8229600" cy="401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kumimoji="0" lang="en-US" altLang="ko-KR" sz="2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Multiplexer, </a:t>
            </a:r>
            <a:r>
              <a:rPr kumimoji="0" lang="en-US" altLang="ko-KR" sz="2400" b="1" dirty="0" err="1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Demultiplexer</a:t>
            </a:r>
            <a:endParaRPr kumimoji="0" lang="en-US" altLang="ko-KR" sz="2400" b="1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kumimoji="0" lang="en-US" altLang="ko-KR" sz="2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Encoder, Decoder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kumimoji="0" lang="en-US" altLang="ko-KR" sz="2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Verilog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kumimoji="0" lang="en-US" altLang="ko-KR" sz="2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Lab</a:t>
            </a:r>
            <a:endParaRPr kumimoji="0" lang="en-US" altLang="ko-KR" sz="20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lvl="1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Implement a Decoder using Verilog</a:t>
            </a:r>
          </a:p>
          <a:p>
            <a:pPr lvl="1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Implement a 3-to-8 Decoder using a 2-to-4 Decoder</a:t>
            </a:r>
            <a:endParaRPr kumimoji="0" lang="en-US" altLang="ko-KR" sz="2400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kumimoji="0" lang="en-US" altLang="ko-KR" sz="24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Homework (due 10</a:t>
            </a:r>
            <a:r>
              <a:rPr kumimoji="0" lang="en-US" altLang="ko-KR" sz="2400" b="1" baseline="30000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th</a:t>
            </a:r>
            <a:r>
              <a:rPr kumimoji="0" lang="en-US" altLang="ko-KR" sz="24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, April)</a:t>
            </a:r>
            <a:endParaRPr kumimoji="0" lang="en-US" altLang="ko-KR" sz="2400" b="1" dirty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84313"/>
            <a:ext cx="8229600" cy="4587875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altLang="ko-KR" sz="2215" dirty="0">
                <a:latin typeface="Cambria Math" panose="02040503050406030204" pitchFamily="18" charset="0"/>
                <a:ea typeface="Cambria Math" panose="02040503050406030204" pitchFamily="18" charset="0"/>
              </a:rPr>
              <a:t>Because of the use of procedural rather than continuous assignment statements, assigned values must be retained over time. </a:t>
            </a:r>
          </a:p>
          <a:p>
            <a:pPr lvl="1">
              <a:lnSpc>
                <a:spcPct val="90000"/>
              </a:lnSpc>
              <a:buFont typeface="Arial" charset="0"/>
              <a:buChar char="–"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Register type:</a:t>
            </a:r>
            <a:r>
              <a:rPr lang="en-US" altLang="ko-KR" sz="1600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600" dirty="0" err="1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reg</a:t>
            </a:r>
            <a:r>
              <a:rPr lang="en-US" altLang="ko-KR" sz="1600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pPr lvl="1">
              <a:lnSpc>
                <a:spcPct val="90000"/>
              </a:lnSpc>
              <a:buFont typeface="Arial" charset="0"/>
              <a:buChar char="–"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The</a:t>
            </a:r>
            <a:r>
              <a:rPr lang="en-US" altLang="ko-KR" sz="1600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600" dirty="0" err="1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reg</a:t>
            </a:r>
            <a:r>
              <a:rPr lang="en-US" altLang="ko-KR" sz="1600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in contrast to </a:t>
            </a:r>
            <a:r>
              <a:rPr lang="en-US" altLang="ko-KR" sz="1600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wire </a:t>
            </a: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stores values between executions of the process</a:t>
            </a:r>
          </a:p>
          <a:p>
            <a:pPr lvl="1">
              <a:lnSpc>
                <a:spcPct val="90000"/>
              </a:lnSpc>
              <a:buFont typeface="Arial" charset="0"/>
              <a:buChar char="–"/>
              <a:defRPr/>
            </a:pP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A </a:t>
            </a:r>
            <a:r>
              <a:rPr lang="en-US" altLang="ko-KR" sz="1600" dirty="0" err="1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reg</a:t>
            </a:r>
            <a:r>
              <a:rPr lang="en-US" altLang="ko-KR" sz="1600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600" dirty="0">
                <a:latin typeface="Cambria Math" panose="02040503050406030204" pitchFamily="18" charset="0"/>
                <a:ea typeface="Cambria Math" panose="02040503050406030204" pitchFamily="18" charset="0"/>
              </a:rPr>
              <a:t>type does not imply hardware storage!</a:t>
            </a:r>
          </a:p>
          <a:p>
            <a:pPr marL="457200" lvl="1" indent="0">
              <a:lnSpc>
                <a:spcPct val="90000"/>
              </a:lnSpc>
              <a:buFont typeface="Arial" panose="020B0604020202020204" pitchFamily="34" charset="0"/>
              <a:buNone/>
              <a:defRPr/>
            </a:pPr>
            <a:endParaRPr lang="en-US" altLang="ko-KR" sz="2215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>
              <a:buFont typeface="Arial" charset="0"/>
              <a:buChar char="–"/>
              <a:defRPr/>
            </a:pPr>
            <a:endParaRPr lang="en-US" altLang="ko-KR" sz="1662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38917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F6499CE-38EF-48A7-A9F3-72ED2BCAC7CF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20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64261" y="265494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Keywords &amp; Constructs (7)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0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2204864"/>
            <a:ext cx="8343900" cy="3236193"/>
          </a:xfrm>
        </p:spPr>
        <p:txBody>
          <a:bodyPr/>
          <a:lstStyle/>
          <a:p>
            <a:pPr>
              <a:lnSpc>
                <a:spcPct val="90000"/>
              </a:lnSpc>
              <a:buFontTx/>
              <a:buChar char="•"/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Conditional constructs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477" dirty="0">
                <a:latin typeface="Cambria Math" panose="02040503050406030204" pitchFamily="18" charset="0"/>
                <a:ea typeface="Cambria Math" panose="02040503050406030204" pitchFamily="18" charset="0"/>
              </a:rPr>
              <a:t>The</a:t>
            </a: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if-else</a:t>
            </a:r>
          </a:p>
          <a:p>
            <a:pPr lvl="2">
              <a:lnSpc>
                <a:spcPct val="90000"/>
              </a:lnSpc>
              <a:buClr>
                <a:schemeClr val="tx1"/>
              </a:buClr>
              <a:buFont typeface="Wingdings" panose="05000000000000000000" pitchFamily="2" charset="2"/>
              <a:buNone/>
              <a:defRPr/>
            </a:pP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If</a:t>
            </a: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altLang="ko-KR" sz="1477" i="1" dirty="0">
                <a:latin typeface="Cambria Math" panose="02040503050406030204" pitchFamily="18" charset="0"/>
                <a:ea typeface="Cambria Math" panose="02040503050406030204" pitchFamily="18" charset="0"/>
              </a:rPr>
              <a:t>condition</a:t>
            </a:r>
            <a:r>
              <a:rPr lang="en-US" altLang="ko-KR" sz="1477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lvl="2">
              <a:lnSpc>
                <a:spcPct val="90000"/>
              </a:lnSpc>
              <a:buClr>
                <a:schemeClr val="tx1"/>
              </a:buClr>
              <a:buFont typeface="Wingdings" panose="05000000000000000000" pitchFamily="2" charset="2"/>
              <a:buNone/>
              <a:defRPr/>
            </a:pP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begin</a:t>
            </a: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i="1" dirty="0">
                <a:latin typeface="Cambria Math" panose="02040503050406030204" pitchFamily="18" charset="0"/>
                <a:ea typeface="Cambria Math" panose="02040503050406030204" pitchFamily="18" charset="0"/>
              </a:rPr>
              <a:t>procedural statements</a:t>
            </a: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end</a:t>
            </a:r>
          </a:p>
          <a:p>
            <a:pPr lvl="2">
              <a:lnSpc>
                <a:spcPct val="90000"/>
              </a:lnSpc>
              <a:buClr>
                <a:schemeClr val="tx1"/>
              </a:buClr>
              <a:buFont typeface="Wingdings" panose="05000000000000000000" pitchFamily="2" charset="2"/>
              <a:buNone/>
              <a:defRPr/>
            </a:pPr>
            <a:r>
              <a:rPr lang="en-US" altLang="ko-KR" sz="1477" dirty="0">
                <a:latin typeface="Cambria Math" panose="02040503050406030204" pitchFamily="18" charset="0"/>
                <a:ea typeface="Cambria Math" panose="02040503050406030204" pitchFamily="18" charset="0"/>
              </a:rPr>
              <a:t>{</a:t>
            </a: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else</a:t>
            </a:r>
            <a:r>
              <a:rPr lang="en-US" altLang="ko-KR" sz="1477" dirty="0">
                <a:solidFill>
                  <a:srgbClr val="62C202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if</a:t>
            </a: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>
                <a:latin typeface="Cambria Math" panose="02040503050406030204" pitchFamily="18" charset="0"/>
                <a:ea typeface="Cambria Math" panose="02040503050406030204" pitchFamily="18" charset="0"/>
              </a:rPr>
              <a:t>(</a:t>
            </a:r>
            <a:r>
              <a:rPr lang="en-US" altLang="ko-KR" sz="1477" i="1" dirty="0">
                <a:latin typeface="Cambria Math" panose="02040503050406030204" pitchFamily="18" charset="0"/>
                <a:ea typeface="Cambria Math" panose="02040503050406030204" pitchFamily="18" charset="0"/>
              </a:rPr>
              <a:t>condition</a:t>
            </a:r>
            <a:r>
              <a:rPr lang="en-US" altLang="ko-KR" sz="1477" dirty="0">
                <a:latin typeface="Cambria Math" panose="02040503050406030204" pitchFamily="18" charset="0"/>
                <a:ea typeface="Cambria Math" panose="02040503050406030204" pitchFamily="18" charset="0"/>
              </a:rPr>
              <a:t>)</a:t>
            </a:r>
          </a:p>
          <a:p>
            <a:pPr lvl="2">
              <a:lnSpc>
                <a:spcPct val="90000"/>
              </a:lnSpc>
              <a:buClr>
                <a:schemeClr val="tx1"/>
              </a:buClr>
              <a:buFont typeface="Wingdings" panose="05000000000000000000" pitchFamily="2" charset="2"/>
              <a:buNone/>
              <a:defRPr/>
            </a:pP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begin</a:t>
            </a: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i="1" dirty="0">
                <a:latin typeface="Cambria Math" panose="02040503050406030204" pitchFamily="18" charset="0"/>
                <a:ea typeface="Cambria Math" panose="02040503050406030204" pitchFamily="18" charset="0"/>
              </a:rPr>
              <a:t>procedural statements</a:t>
            </a: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end</a:t>
            </a:r>
            <a:r>
              <a:rPr lang="en-US" altLang="ko-KR" sz="1477" dirty="0">
                <a:latin typeface="Cambria Math" panose="02040503050406030204" pitchFamily="18" charset="0"/>
                <a:ea typeface="Cambria Math" panose="02040503050406030204" pitchFamily="18" charset="0"/>
              </a:rPr>
              <a:t>}</a:t>
            </a:r>
          </a:p>
          <a:p>
            <a:pPr lvl="2">
              <a:lnSpc>
                <a:spcPct val="90000"/>
              </a:lnSpc>
              <a:buClr>
                <a:schemeClr val="tx1"/>
              </a:buClr>
              <a:buFont typeface="Wingdings" panose="05000000000000000000" pitchFamily="2" charset="2"/>
              <a:buNone/>
              <a:defRPr/>
            </a:pP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else</a:t>
            </a:r>
          </a:p>
          <a:p>
            <a:pPr lvl="2">
              <a:lnSpc>
                <a:spcPct val="90000"/>
              </a:lnSpc>
              <a:buClr>
                <a:schemeClr val="tx1"/>
              </a:buClr>
              <a:buFont typeface="Wingdings" panose="05000000000000000000" pitchFamily="2" charset="2"/>
              <a:buNone/>
              <a:defRPr/>
            </a:pPr>
            <a:r>
              <a:rPr lang="en-US" altLang="ko-KR" sz="1477" dirty="0">
                <a:solidFill>
                  <a:srgbClr val="62C202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477" dirty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begin</a:t>
            </a: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>
                <a:latin typeface="Cambria Math" panose="02040503050406030204" pitchFamily="18" charset="0"/>
                <a:ea typeface="Cambria Math" panose="02040503050406030204" pitchFamily="18" charset="0"/>
              </a:rPr>
              <a:t>procedural statements</a:t>
            </a:r>
            <a:r>
              <a:rPr lang="en-US" altLang="ko-KR" sz="1477" dirty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end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477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The</a:t>
            </a:r>
            <a:r>
              <a:rPr lang="en-US" altLang="ko-KR" sz="1477" dirty="0" smtClean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case</a:t>
            </a:r>
          </a:p>
          <a:p>
            <a:pPr lvl="2">
              <a:lnSpc>
                <a:spcPct val="90000"/>
              </a:lnSpc>
              <a:buClr>
                <a:schemeClr val="tx1"/>
              </a:buClr>
              <a:buFont typeface="Wingdings" panose="05000000000000000000" pitchFamily="2" charset="2"/>
              <a:buNone/>
              <a:defRPr/>
            </a:pPr>
            <a:r>
              <a:rPr lang="en-US" altLang="ko-KR" sz="1477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case</a:t>
            </a:r>
            <a:r>
              <a:rPr lang="en-US" altLang="ko-KR" sz="1477" dirty="0" smtClean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expression</a:t>
            </a:r>
          </a:p>
          <a:p>
            <a:pPr lvl="2">
              <a:lnSpc>
                <a:spcPct val="90000"/>
              </a:lnSpc>
              <a:buClr>
                <a:schemeClr val="tx1"/>
              </a:buClr>
              <a:buFont typeface="Wingdings" panose="05000000000000000000" pitchFamily="2" charset="2"/>
              <a:buNone/>
              <a:defRPr/>
            </a:pPr>
            <a:r>
              <a:rPr lang="en-US" altLang="ko-KR" sz="1477" dirty="0" smtClean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	</a:t>
            </a:r>
            <a:r>
              <a:rPr lang="en-US" altLang="ko-KR" sz="1477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{</a:t>
            </a:r>
            <a:r>
              <a:rPr lang="en-US" altLang="ko-KR" sz="1477" dirty="0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case</a:t>
            </a:r>
            <a:r>
              <a:rPr lang="en-US" altLang="ko-KR" sz="1477" dirty="0" smtClean="0">
                <a:solidFill>
                  <a:schemeClr val="hlink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  <a:r>
              <a:rPr lang="en-US" altLang="ko-KR" sz="1477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expression : statements}</a:t>
            </a:r>
          </a:p>
          <a:p>
            <a:pPr lvl="2">
              <a:lnSpc>
                <a:spcPct val="90000"/>
              </a:lnSpc>
              <a:buClr>
                <a:schemeClr val="tx1"/>
              </a:buClr>
              <a:buFont typeface="Wingdings" panose="05000000000000000000" pitchFamily="2" charset="2"/>
              <a:buNone/>
              <a:defRPr/>
            </a:pPr>
            <a:r>
              <a:rPr lang="en-US" altLang="ko-KR" sz="1477" dirty="0" err="1" smtClean="0">
                <a:solidFill>
                  <a:srgbClr val="0066FF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endcase</a:t>
            </a:r>
            <a:r>
              <a:rPr lang="en-US" altLang="ko-KR" sz="1477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;</a:t>
            </a:r>
            <a:endParaRPr lang="en-US" altLang="ko-KR" sz="1477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36869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7248B28-8BE9-42D1-8B3C-3EF44D855CB4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21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464261" y="265494"/>
            <a:ext cx="8229600" cy="1011237"/>
          </a:xfrm>
        </p:spPr>
        <p:txBody>
          <a:bodyPr/>
          <a:lstStyle/>
          <a:p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Basics : 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 Keywords &amp; Constructs (8)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6683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슬라이드 번호 개체 틀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2813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31838" indent="-280988" defTabSz="912813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27125" indent="-225425" defTabSz="912813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577975" indent="-225425" defTabSz="912813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28825" indent="-225425" defTabSz="912813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486025" indent="-225425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43225" indent="-225425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00425" indent="-225425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57625" indent="-225425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2D3362C-F508-44AD-B6F4-0B5FEA9B3BFD}" type="slidenum">
              <a:rPr lang="en-US" altLang="en-US" sz="1100">
                <a:solidFill>
                  <a:srgbClr val="0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100">
              <a:solidFill>
                <a:srgbClr val="0000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Types of 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programming (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description)</a:t>
            </a:r>
          </a:p>
        </p:txBody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74800"/>
            <a:ext cx="8229600" cy="4527550"/>
          </a:xfrm>
        </p:spPr>
        <p:txBody>
          <a:bodyPr/>
          <a:lstStyle/>
          <a:p>
            <a:pPr eaLnBrk="1" hangingPunct="1"/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Describe hardware at varying levels of abstraction</a:t>
            </a:r>
          </a:p>
          <a:p>
            <a:pPr lvl="1" eaLnBrk="1" hangingPunct="1"/>
            <a:endParaRPr lang="en-US" altLang="ko-KR" sz="1500" b="1" dirty="0" smtClean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457200" lvl="1" indent="0" eaLnBrk="1" hangingPunct="1">
              <a:buNone/>
            </a:pPr>
            <a:endParaRPr lang="en-US" altLang="ko-KR" sz="1500" b="1" dirty="0" smtClean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lvl="1" eaLnBrk="1" hangingPunct="1"/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Structural </a:t>
            </a: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description</a:t>
            </a:r>
          </a:p>
          <a:p>
            <a:pPr lvl="2" eaLnBrk="1" hangingPunct="1"/>
            <a:r>
              <a:rPr lang="en-US" altLang="ko-KR" sz="1500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T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extual 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replacement for schematic</a:t>
            </a:r>
          </a:p>
          <a:p>
            <a:pPr marL="914400" lvl="2" indent="0" eaLnBrk="1" hangingPunct="1">
              <a:buNone/>
            </a:pPr>
            <a:endParaRPr lang="en-US" altLang="ko-KR" sz="1500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lvl="1" eaLnBrk="1" hangingPunct="1"/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Data-flow style description</a:t>
            </a:r>
          </a:p>
          <a:p>
            <a:pPr lvl="2" eaLnBrk="1" hangingPunct="1"/>
            <a:r>
              <a:rPr lang="en-US" altLang="ko-KR" sz="1500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T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extual 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replacement of truth 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table</a:t>
            </a:r>
          </a:p>
          <a:p>
            <a:pPr marL="914400" lvl="2" indent="0" eaLnBrk="1" hangingPunct="1">
              <a:buNone/>
            </a:pPr>
            <a:endParaRPr lang="en-US" altLang="ko-KR" sz="1500" dirty="0" smtClean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lvl="1" eaLnBrk="1" hangingPunct="1"/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Behavioral/functional </a:t>
            </a: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description</a:t>
            </a:r>
          </a:p>
          <a:p>
            <a:pPr lvl="2" eaLnBrk="1" hangingPunct="1"/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Define just WHEN, WHAT, not HOW</a:t>
            </a:r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>
          <a:xfrm>
            <a:off x="457200" y="2346325"/>
            <a:ext cx="8229600" cy="2303463"/>
          </a:xfrm>
        </p:spPr>
        <p:txBody>
          <a:bodyPr/>
          <a:lstStyle/>
          <a:p>
            <a:r>
              <a:rPr lang="en-US" altLang="ko-KR" b="1" smtClean="0">
                <a:latin typeface="Cambria Math" panose="02040503050406030204" pitchFamily="18" charset="0"/>
                <a:ea typeface="Cambria Math" panose="02040503050406030204" pitchFamily="18" charset="0"/>
              </a:rPr>
              <a:t>Tutorials</a:t>
            </a:r>
            <a:endParaRPr lang="ko-KR" altLang="en-US" b="1" smtClean="0">
              <a:latin typeface="Cambria Math" panose="02040503050406030204" pitchFamily="18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FBE16B1-3F82-47A2-BE40-9DCE10949BE4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23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5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1. Design Structure</a:t>
            </a:r>
            <a:endParaRPr lang="ko-KR" altLang="en-US" b="1" dirty="0" smtClean="0">
              <a:latin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41988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285682B-3EC2-4FED-B5F4-D33900830C5E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24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grpSp>
        <p:nvGrpSpPr>
          <p:cNvPr id="41989" name="그룹 7"/>
          <p:cNvGrpSpPr>
            <a:grpSpLocks/>
          </p:cNvGrpSpPr>
          <p:nvPr/>
        </p:nvGrpSpPr>
        <p:grpSpPr bwMode="auto">
          <a:xfrm>
            <a:off x="1625600" y="1552575"/>
            <a:ext cx="5892800" cy="1924050"/>
            <a:chOff x="539552" y="1628800"/>
            <a:chExt cx="5892105" cy="1924050"/>
          </a:xfrm>
        </p:grpSpPr>
        <p:pic>
          <p:nvPicPr>
            <p:cNvPr id="41994" name="그림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552" y="1628800"/>
              <a:ext cx="1428750" cy="1924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995" name="그림 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71800" y="2033612"/>
              <a:ext cx="1571625" cy="1114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1996" name="그림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60032" y="2033612"/>
              <a:ext cx="1571625" cy="1114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997" name="TextBox 5"/>
            <p:cNvSpPr txBox="1">
              <a:spLocks noChangeArrowheads="1"/>
            </p:cNvSpPr>
            <p:nvPr/>
          </p:nvSpPr>
          <p:spPr bwMode="auto">
            <a:xfrm>
              <a:off x="2082515" y="2155850"/>
              <a:ext cx="654269" cy="8617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latinLnBrk="0">
                <a:spcBef>
                  <a:spcPct val="0"/>
                </a:spcBef>
                <a:buFontTx/>
                <a:buNone/>
              </a:pPr>
              <a:r>
                <a:rPr lang="en-US" altLang="ko-KR" sz="5000" b="1">
                  <a:latin typeface="Cambria Math" panose="02040503050406030204" pitchFamily="18" charset="0"/>
                  <a:ea typeface="Cambria Math" panose="02040503050406030204" pitchFamily="18" charset="0"/>
                  <a:cs typeface="Consolas" panose="020B0609020204030204" pitchFamily="49" charset="0"/>
                </a:rPr>
                <a:t>=</a:t>
              </a:r>
              <a:endParaRPr lang="ko-KR" altLang="en-US" sz="5000" b="1">
                <a:latin typeface="Cambria Math" panose="02040503050406030204" pitchFamily="18" charset="0"/>
                <a:ea typeface="굴림" panose="020B0600000101010101" pitchFamily="50" charset="-127"/>
                <a:cs typeface="Consolas" panose="020B0609020204030204" pitchFamily="49" charset="0"/>
              </a:endParaRPr>
            </a:p>
          </p:txBody>
        </p:sp>
        <p:sp>
          <p:nvSpPr>
            <p:cNvPr id="41998" name="TextBox 10"/>
            <p:cNvSpPr txBox="1">
              <a:spLocks noChangeArrowheads="1"/>
            </p:cNvSpPr>
            <p:nvPr/>
          </p:nvSpPr>
          <p:spPr bwMode="auto">
            <a:xfrm>
              <a:off x="4359747" y="2155850"/>
              <a:ext cx="654269" cy="8617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1pPr>
              <a:lvl2pPr marL="742950" indent="-28575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latinLnBrk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latinLnBrk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latinLnBrk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latinLnBrk="0">
                <a:spcBef>
                  <a:spcPct val="0"/>
                </a:spcBef>
                <a:buFontTx/>
                <a:buNone/>
              </a:pPr>
              <a:r>
                <a:rPr lang="en-US" altLang="ko-KR" sz="5000" b="1">
                  <a:latin typeface="Cambria Math" panose="02040503050406030204" pitchFamily="18" charset="0"/>
                  <a:ea typeface="Cambria Math" panose="02040503050406030204" pitchFamily="18" charset="0"/>
                  <a:cs typeface="Consolas" panose="020B0609020204030204" pitchFamily="49" charset="0"/>
                </a:rPr>
                <a:t>+</a:t>
              </a:r>
              <a:endParaRPr lang="ko-KR" altLang="en-US" sz="5000" b="1">
                <a:latin typeface="Cambria Math" panose="02040503050406030204" pitchFamily="18" charset="0"/>
                <a:ea typeface="굴림" panose="020B0600000101010101" pitchFamily="50" charset="-127"/>
                <a:cs typeface="Consolas" panose="020B0609020204030204" pitchFamily="49" charset="0"/>
              </a:endParaRPr>
            </a:p>
          </p:txBody>
        </p:sp>
      </p:grpSp>
      <p:pic>
        <p:nvPicPr>
          <p:cNvPr id="41990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425" y="3703638"/>
            <a:ext cx="3767138" cy="2652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3425" y="4162425"/>
            <a:ext cx="1838325" cy="140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타원 11"/>
          <p:cNvSpPr/>
          <p:nvPr/>
        </p:nvSpPr>
        <p:spPr>
          <a:xfrm>
            <a:off x="3868738" y="1762125"/>
            <a:ext cx="1504950" cy="15049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  <p:cxnSp>
        <p:nvCxnSpPr>
          <p:cNvPr id="14" name="직선 화살표 연결선 13"/>
          <p:cNvCxnSpPr>
            <a:stCxn id="12" idx="5"/>
            <a:endCxn id="10" idx="0"/>
          </p:cNvCxnSpPr>
          <p:nvPr/>
        </p:nvCxnSpPr>
        <p:spPr>
          <a:xfrm>
            <a:off x="5154613" y="3046413"/>
            <a:ext cx="1577975" cy="111601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2-1. Structural Description</a:t>
            </a:r>
            <a:endParaRPr lang="ko-KR" altLang="en-US" b="1" dirty="0" smtClean="0">
              <a:latin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sp>
        <p:nvSpPr>
          <p:cNvPr id="44036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88EF67A-E16A-4933-85FA-25FF5DCF3ECE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25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44037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50" y="2060575"/>
            <a:ext cx="3236913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038" name="그림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5650" y="2503488"/>
            <a:ext cx="2971800" cy="288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" name="직선 화살표 연결선 3"/>
          <p:cNvCxnSpPr/>
          <p:nvPr/>
        </p:nvCxnSpPr>
        <p:spPr>
          <a:xfrm flipV="1">
            <a:off x="2709863" y="5949950"/>
            <a:ext cx="0" cy="2159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/>
          <p:cNvCxnSpPr/>
          <p:nvPr/>
        </p:nvCxnSpPr>
        <p:spPr>
          <a:xfrm flipV="1">
            <a:off x="2249488" y="5949950"/>
            <a:ext cx="0" cy="2159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/>
          <p:nvPr/>
        </p:nvCxnSpPr>
        <p:spPr>
          <a:xfrm flipV="1">
            <a:off x="1335088" y="5946775"/>
            <a:ext cx="0" cy="21748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042" name="TextBox 5"/>
          <p:cNvSpPr txBox="1">
            <a:spLocks noChangeArrowheads="1"/>
          </p:cNvSpPr>
          <p:nvPr/>
        </p:nvSpPr>
        <p:spPr bwMode="auto">
          <a:xfrm>
            <a:off x="1133475" y="6172200"/>
            <a:ext cx="39687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1000" b="1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N_B</a:t>
            </a:r>
            <a:endParaRPr lang="ko-KR" altLang="en-US" sz="1000" b="1">
              <a:solidFill>
                <a:srgbClr val="FF0000"/>
              </a:solidFill>
              <a:latin typeface="Cambria Math" panose="02040503050406030204" pitchFamily="18" charset="0"/>
              <a:cs typeface="Consolas" panose="020B0609020204030204" pitchFamily="49" charset="0"/>
            </a:endParaRPr>
          </a:p>
        </p:txBody>
      </p:sp>
      <p:sp>
        <p:nvSpPr>
          <p:cNvPr id="44043" name="TextBox 12"/>
          <p:cNvSpPr txBox="1">
            <a:spLocks noChangeArrowheads="1"/>
          </p:cNvSpPr>
          <p:nvPr/>
        </p:nvSpPr>
        <p:spPr bwMode="auto">
          <a:xfrm>
            <a:off x="2047875" y="6172200"/>
            <a:ext cx="39528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1000" b="1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N_A</a:t>
            </a:r>
            <a:endParaRPr lang="ko-KR" altLang="en-US" sz="1000" b="1">
              <a:solidFill>
                <a:srgbClr val="FF0000"/>
              </a:solidFill>
              <a:latin typeface="Cambria Math" panose="02040503050406030204" pitchFamily="18" charset="0"/>
              <a:cs typeface="Consolas" panose="020B0609020204030204" pitchFamily="49" charset="0"/>
            </a:endParaRPr>
          </a:p>
        </p:txBody>
      </p:sp>
      <p:sp>
        <p:nvSpPr>
          <p:cNvPr id="44044" name="TextBox 13"/>
          <p:cNvSpPr txBox="1">
            <a:spLocks noChangeArrowheads="1"/>
          </p:cNvSpPr>
          <p:nvPr/>
        </p:nvSpPr>
        <p:spPr bwMode="auto">
          <a:xfrm>
            <a:off x="2508250" y="6172200"/>
            <a:ext cx="39687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sz="1000" b="1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Consolas" panose="020B0609020204030204" pitchFamily="49" charset="0"/>
              </a:rPr>
              <a:t>N_G</a:t>
            </a:r>
            <a:endParaRPr lang="ko-KR" altLang="en-US" sz="1000" b="1">
              <a:solidFill>
                <a:srgbClr val="FF0000"/>
              </a:solidFill>
              <a:latin typeface="Cambria Math" panose="02040503050406030204" pitchFamily="18" charset="0"/>
              <a:cs typeface="Consolas" panose="020B0609020204030204" pitchFamily="49" charset="0"/>
            </a:endParaRPr>
          </a:p>
        </p:txBody>
      </p:sp>
      <p:sp>
        <p:nvSpPr>
          <p:cNvPr id="44045" name="TextBox 6"/>
          <p:cNvSpPr txBox="1">
            <a:spLocks noChangeArrowheads="1"/>
          </p:cNvSpPr>
          <p:nvPr/>
        </p:nvSpPr>
        <p:spPr bwMode="auto">
          <a:xfrm>
            <a:off x="4422775" y="5811838"/>
            <a:ext cx="36365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Textual representation of schematic</a:t>
            </a:r>
            <a:endParaRPr lang="ko-KR" altLang="en-US" b="1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2-2. Data Flow Description</a:t>
            </a:r>
            <a:endParaRPr lang="ko-KR" altLang="en-US" b="1" dirty="0" smtClean="0">
              <a:latin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46084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69DD75C-1809-46C4-920B-C5241253485A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26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579453"/>
              </p:ext>
            </p:extLst>
          </p:nvPr>
        </p:nvGraphicFramePr>
        <p:xfrm>
          <a:off x="457200" y="2152650"/>
          <a:ext cx="3119440" cy="33369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9860">
                  <a:extLst>
                    <a:ext uri="{9D8B030D-6E8A-4147-A177-3AD203B41FA5}">
                      <a16:colId xmlns:a16="http://schemas.microsoft.com/office/drawing/2014/main" xmlns="" val="4214434160"/>
                    </a:ext>
                  </a:extLst>
                </a:gridCol>
                <a:gridCol w="779860">
                  <a:extLst>
                    <a:ext uri="{9D8B030D-6E8A-4147-A177-3AD203B41FA5}">
                      <a16:colId xmlns:a16="http://schemas.microsoft.com/office/drawing/2014/main" xmlns="" val="526841834"/>
                    </a:ext>
                  </a:extLst>
                </a:gridCol>
                <a:gridCol w="779860">
                  <a:extLst>
                    <a:ext uri="{9D8B030D-6E8A-4147-A177-3AD203B41FA5}">
                      <a16:colId xmlns:a16="http://schemas.microsoft.com/office/drawing/2014/main" xmlns="" val="4195805317"/>
                    </a:ext>
                  </a:extLst>
                </a:gridCol>
                <a:gridCol w="779860">
                  <a:extLst>
                    <a:ext uri="{9D8B030D-6E8A-4147-A177-3AD203B41FA5}">
                      <a16:colId xmlns:a16="http://schemas.microsoft.com/office/drawing/2014/main" xmlns="" val="2952529717"/>
                    </a:ext>
                  </a:extLst>
                </a:gridCol>
              </a:tblGrid>
              <a:tr h="370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B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A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G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Y[3:0]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extLst>
                  <a:ext uri="{0D108BD9-81ED-4DB2-BD59-A6C34878D82A}">
                    <a16:rowId xmlns:a16="http://schemas.microsoft.com/office/drawing/2014/main" xmlns="" val="3907042283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1110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extLst>
                  <a:ext uri="{0D108BD9-81ED-4DB2-BD59-A6C34878D82A}">
                    <a16:rowId xmlns:a16="http://schemas.microsoft.com/office/drawing/2014/main" xmlns="" val="4170932839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1101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extLst>
                  <a:ext uri="{0D108BD9-81ED-4DB2-BD59-A6C34878D82A}">
                    <a16:rowId xmlns:a16="http://schemas.microsoft.com/office/drawing/2014/main" xmlns="" val="3606378352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1011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extLst>
                  <a:ext uri="{0D108BD9-81ED-4DB2-BD59-A6C34878D82A}">
                    <a16:rowId xmlns:a16="http://schemas.microsoft.com/office/drawing/2014/main" xmlns="" val="3665136843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0111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extLst>
                  <a:ext uri="{0D108BD9-81ED-4DB2-BD59-A6C34878D82A}">
                    <a16:rowId xmlns:a16="http://schemas.microsoft.com/office/drawing/2014/main" xmlns="" val="1198132934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1111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extLst>
                  <a:ext uri="{0D108BD9-81ED-4DB2-BD59-A6C34878D82A}">
                    <a16:rowId xmlns:a16="http://schemas.microsoft.com/office/drawing/2014/main" xmlns="" val="3609199405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1111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extLst>
                  <a:ext uri="{0D108BD9-81ED-4DB2-BD59-A6C34878D82A}">
                    <a16:rowId xmlns:a16="http://schemas.microsoft.com/office/drawing/2014/main" xmlns="" val="1033860387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0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1111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extLst>
                  <a:ext uri="{0D108BD9-81ED-4DB2-BD59-A6C34878D82A}">
                    <a16:rowId xmlns:a16="http://schemas.microsoft.com/office/drawing/2014/main" xmlns="" val="3554531710"/>
                  </a:ext>
                </a:extLst>
              </a:tr>
              <a:tr h="37076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1111</a:t>
                      </a:r>
                      <a:endParaRPr lang="ko-KR" altLang="en-US" sz="1800" dirty="0">
                        <a:latin typeface="Cambria Math" panose="02040503050406030204" pitchFamily="18" charset="0"/>
                      </a:endParaRPr>
                    </a:p>
                  </a:txBody>
                  <a:tcPr marL="91423" marR="91423" marT="45711" marB="45711" anchor="ctr"/>
                </a:tc>
                <a:extLst>
                  <a:ext uri="{0D108BD9-81ED-4DB2-BD59-A6C34878D82A}">
                    <a16:rowId xmlns:a16="http://schemas.microsoft.com/office/drawing/2014/main" xmlns="" val="2943476704"/>
                  </a:ext>
                </a:extLst>
              </a:tr>
            </a:tbl>
          </a:graphicData>
        </a:graphic>
      </p:graphicFrame>
      <p:pic>
        <p:nvPicPr>
          <p:cNvPr id="46137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6050" y="2292350"/>
            <a:ext cx="4705350" cy="30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138" name="TextBox 6"/>
          <p:cNvSpPr txBox="1">
            <a:spLocks noChangeArrowheads="1"/>
          </p:cNvSpPr>
          <p:nvPr/>
        </p:nvSpPr>
        <p:spPr bwMode="auto">
          <a:xfrm>
            <a:off x="3956050" y="5668963"/>
            <a:ext cx="369428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Textual representation of truth table</a:t>
            </a:r>
            <a:endParaRPr lang="ko-KR" altLang="en-US" b="1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2-3. Behavioral Description</a:t>
            </a:r>
            <a:endParaRPr lang="ko-KR" altLang="en-US" b="1" dirty="0" smtClean="0">
              <a:latin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48132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316E35B-BF6C-4829-AAE5-0103A65DFD37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27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48133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1670050"/>
            <a:ext cx="3524250" cy="470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2752724" y="3496469"/>
            <a:ext cx="15128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W</a:t>
            </a: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hen?</a:t>
            </a:r>
            <a:endParaRPr lang="ko-KR" altLang="en-US" b="1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265612" y="4455596"/>
            <a:ext cx="203457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Which action?</a:t>
            </a:r>
            <a:endParaRPr lang="ko-KR" altLang="en-US" b="1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  <p:cxnSp>
        <p:nvCxnSpPr>
          <p:cNvPr id="5" name="직선 화살표 연결선 4"/>
          <p:cNvCxnSpPr/>
          <p:nvPr/>
        </p:nvCxnSpPr>
        <p:spPr>
          <a:xfrm flipV="1">
            <a:off x="2555875" y="2101850"/>
            <a:ext cx="1800225" cy="8223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356100" y="1778000"/>
            <a:ext cx="378193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If there is no else-block,</a:t>
            </a:r>
          </a:p>
          <a:p>
            <a:r>
              <a:rPr lang="en-US" altLang="ko-KR" b="1" dirty="0" err="1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r</a:t>
            </a:r>
            <a:r>
              <a:rPr lang="en-US" altLang="ko-KR" b="1" dirty="0" err="1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eg</a:t>
            </a: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out will be synthesized as storage</a:t>
            </a:r>
            <a:endParaRPr lang="en-US" altLang="ko-KR" b="1" dirty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763688" y="5301208"/>
            <a:ext cx="1728192" cy="5760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6" grpId="0"/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2-4. Unify Modules</a:t>
            </a:r>
            <a:endParaRPr lang="ko-KR" altLang="en-US" b="1" dirty="0" smtClean="0">
              <a:latin typeface="Cambria Math" panose="02040503050406030204" pitchFamily="18" charset="0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40964" name="슬라이드 번호 개체 틀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198AE86-F310-4204-8946-BAAE1D4F95BB}" type="slidenum">
              <a:rPr lang="ko-KR" altLang="en-US" sz="1200" smtClean="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28</a:t>
            </a:fld>
            <a:endParaRPr lang="ko-KR" altLang="en-US" sz="1200" smtClean="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40965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" y="2673350"/>
            <a:ext cx="4076700" cy="229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457200" y="5293280"/>
            <a:ext cx="342728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It is same as using gate primitives</a:t>
            </a:r>
            <a:endParaRPr lang="ko-KR" altLang="en-US" b="1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82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tle 1"/>
          <p:cNvSpPr>
            <a:spLocks noGrp="1"/>
          </p:cNvSpPr>
          <p:nvPr>
            <p:ph type="title"/>
          </p:nvPr>
        </p:nvSpPr>
        <p:spPr>
          <a:xfrm>
            <a:off x="457200" y="2346325"/>
            <a:ext cx="8229600" cy="2303463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Lab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5017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6FE1E25-0D49-484B-AA22-AD40B8282165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29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5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>
          <a:xfrm>
            <a:off x="457200" y="2346325"/>
            <a:ext cx="8229600" cy="2303463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Multiplexer, Demultiplexer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4D2D7AD-EA49-4735-BD73-70F67CD5ABBE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5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51203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DE4753D-5DF6-4977-B212-CBDBE235E523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30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51204" name="제목 3"/>
          <p:cNvSpPr>
            <a:spLocks noGrp="1"/>
          </p:cNvSpPr>
          <p:nvPr>
            <p:ph type="title"/>
          </p:nvPr>
        </p:nvSpPr>
        <p:spPr>
          <a:xfrm>
            <a:off x="411163" y="260350"/>
            <a:ext cx="8229600" cy="1011238"/>
          </a:xfrm>
        </p:spPr>
        <p:txBody>
          <a:bodyPr/>
          <a:lstStyle/>
          <a:p>
            <a:pPr eaLnBrk="1" hangingPunct="1"/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Today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95536" y="1291987"/>
            <a:ext cx="8568754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0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1. Design </a:t>
            </a:r>
            <a:r>
              <a:rPr lang="en-US" altLang="ko-KR" sz="2000" b="1" dirty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a 74x139 using Verilog.</a:t>
            </a:r>
            <a:endParaRPr lang="en-US" altLang="ko-KR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800100" lvl="1" indent="-342900">
              <a:buFont typeface="+mj-lt"/>
              <a:buAutoNum type="arabicParenR"/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Practice all the designing methods for half 74x139 each and simulate them</a:t>
            </a:r>
          </a:p>
          <a:p>
            <a:pPr marL="800100" lvl="1" indent="-342900">
              <a:buFont typeface="+mj-lt"/>
              <a:buAutoNum type="arabicParenR"/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Implement a 74x139 and simulate 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it</a:t>
            </a:r>
            <a:endParaRPr lang="en-US" altLang="ko-KR" sz="2000" dirty="0">
              <a:latin typeface="Cambria Math" panose="02040503050406030204" pitchFamily="18" charset="0"/>
              <a:ea typeface="Cambria Math" panose="02040503050406030204" pitchFamily="18" charset="0"/>
              <a:cs typeface="Arial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744" y="2781946"/>
            <a:ext cx="4608512" cy="3334681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411163" y="2292753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b="1" dirty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2. Design a 3-to-8 decoder using </a:t>
            </a:r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2-to-4 decoders </a:t>
            </a:r>
            <a:r>
              <a:rPr lang="en-US" altLang="ko-KR" b="1" dirty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only and simulate it.</a:t>
            </a:r>
            <a:endParaRPr lang="en-US" altLang="ko-KR" b="1" dirty="0">
              <a:latin typeface="Cambria Math" panose="02040503050406030204" pitchFamily="18" charset="0"/>
              <a:ea typeface="Cambria Math" panose="02040503050406030204" pitchFamily="18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Create a new Verilog project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65540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102482F-AF41-4116-A488-75DC00F977D6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31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6554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50" b="40121"/>
          <a:stretch>
            <a:fillRect/>
          </a:stretch>
        </p:blipFill>
        <p:spPr bwMode="auto">
          <a:xfrm>
            <a:off x="485775" y="1557338"/>
            <a:ext cx="1960563" cy="429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01"/>
          <a:stretch>
            <a:fillRect/>
          </a:stretch>
        </p:blipFill>
        <p:spPr bwMode="auto">
          <a:xfrm>
            <a:off x="465138" y="1390650"/>
            <a:ext cx="5554662" cy="494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66564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407CAF9-9A60-4440-A79D-29136B60D195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32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66565" name="제목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pPr eaLnBrk="1" hangingPunct="1"/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Set the project name, location, type</a:t>
            </a:r>
          </a:p>
        </p:txBody>
      </p:sp>
      <p:sp>
        <p:nvSpPr>
          <p:cNvPr id="4" name="모서리가 둥근 직사각형 3"/>
          <p:cNvSpPr/>
          <p:nvPr/>
        </p:nvSpPr>
        <p:spPr>
          <a:xfrm>
            <a:off x="1835150" y="2852738"/>
            <a:ext cx="2232025" cy="720725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827088" y="5373688"/>
            <a:ext cx="863600" cy="28733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67587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9870C9E-EAB1-4935-B552-788533631311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33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67588" name="제목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pPr eaLnBrk="1" hangingPunct="1"/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Set the project name, location, type</a:t>
            </a:r>
          </a:p>
        </p:txBody>
      </p:sp>
      <p:pic>
        <p:nvPicPr>
          <p:cNvPr id="67589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600" y="1482725"/>
            <a:ext cx="5222875" cy="464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2411413" y="4437063"/>
            <a:ext cx="863600" cy="28733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Create a new Verilog source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68612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E3BFCA9-EE06-44F5-9C10-B6766EEABAE3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34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68613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1412875"/>
            <a:ext cx="2181225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614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0950" y="1876425"/>
            <a:ext cx="4457700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모서리가 둥근 직사각형 10"/>
          <p:cNvSpPr/>
          <p:nvPr/>
        </p:nvSpPr>
        <p:spPr>
          <a:xfrm>
            <a:off x="3995738" y="3141663"/>
            <a:ext cx="863600" cy="28733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5999163" y="3821113"/>
            <a:ext cx="863600" cy="28733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900113" y="3141663"/>
            <a:ext cx="863600" cy="28733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Create a new Verilog source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69636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08645D1-79F7-4C5D-9A1D-5B0300A089DA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35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69637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12875"/>
            <a:ext cx="3683000" cy="317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638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9038" y="1387475"/>
            <a:ext cx="3687762" cy="3228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639" name="TextBox 4"/>
          <p:cNvSpPr txBox="1">
            <a:spLocks noChangeArrowheads="1"/>
          </p:cNvSpPr>
          <p:nvPr/>
        </p:nvSpPr>
        <p:spPr bwMode="auto">
          <a:xfrm>
            <a:off x="4371975" y="2865438"/>
            <a:ext cx="4000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  <a:buFontTx/>
              <a:buNone/>
            </a:pPr>
            <a:r>
              <a:rPr lang="en-US" altLang="ko-KR" sz="1800">
                <a:latin typeface="Cambria Math" panose="02040503050406030204" pitchFamily="18" charset="0"/>
                <a:ea typeface="Cambria Math" panose="02040503050406030204" pitchFamily="18" charset="0"/>
              </a:rPr>
              <a:t>or</a:t>
            </a:r>
            <a:endParaRPr lang="ko-KR" altLang="en-US" sz="1800">
              <a:latin typeface="Cambria Math" panose="02040503050406030204" pitchFamily="18" charset="0"/>
              <a:ea typeface="굴림" panose="020B0600000101010101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Write your own Verilog codes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70660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BF577F0-30B9-472C-9740-C3945D0538C5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36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6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636912"/>
            <a:ext cx="2971800" cy="288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82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1412875"/>
            <a:ext cx="2879725" cy="5151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683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Compile and check errors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71685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8F9920F-0F0D-42DD-8919-E41AB4CD8D16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37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079500" y="2060575"/>
            <a:ext cx="1439863" cy="28733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079500" y="4868863"/>
            <a:ext cx="1439863" cy="28733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Create a Verilog test bench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72708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DAA2E00-1C84-4D6A-A8C1-0A41DC13092B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38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72709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38" y="1436688"/>
            <a:ext cx="5516562" cy="481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모서리가 둥근 직사각형 6"/>
          <p:cNvSpPr/>
          <p:nvPr/>
        </p:nvSpPr>
        <p:spPr>
          <a:xfrm>
            <a:off x="827088" y="3700463"/>
            <a:ext cx="1439862" cy="28733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3211513" y="3844925"/>
            <a:ext cx="1439862" cy="28733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Write a Verilog test bench codes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73732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C277BB7-2D0A-4F74-BDDA-62C8A9DAEDE4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39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7373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88" y="1460500"/>
            <a:ext cx="3136900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10243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F59E549-0148-460B-AB72-8DBE53506FFF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10244" name="제목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pPr eaLnBrk="1" hangingPunct="1"/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Multiplexer and Demultiplexer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pic>
        <p:nvPicPr>
          <p:cNvPr id="10245" name="Picture 27" descr="http://www.edwardbosworth.com/My5155_Slides/Chapter05/MuxAndDemux_files/image03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1489075"/>
            <a:ext cx="5329237" cy="2003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6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3492500"/>
            <a:ext cx="2439988" cy="144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7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7900" y="3492500"/>
            <a:ext cx="2305050" cy="1449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8" name="내용 개체 틀 4"/>
          <p:cNvSpPr txBox="1">
            <a:spLocks/>
          </p:cNvSpPr>
          <p:nvPr/>
        </p:nvSpPr>
        <p:spPr bwMode="auto">
          <a:xfrm>
            <a:off x="971550" y="5229225"/>
            <a:ext cx="4130675" cy="112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20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2</a:t>
            </a:r>
            <a:r>
              <a:rPr kumimoji="0" lang="en-US" altLang="ko-KR" sz="2000" b="1" baseline="30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</a:t>
            </a:r>
            <a:r>
              <a:rPr kumimoji="0" lang="en-US" altLang="ko-KR" sz="20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kumimoji="0" lang="en-US" altLang="ko-KR" sz="20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inputs, 1 outputs </a:t>
            </a:r>
          </a:p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20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Selection lines exist</a:t>
            </a:r>
          </a:p>
          <a:p>
            <a:pPr eaLnBrk="1" hangingPunct="1">
              <a:buFont typeface="Wingdings" panose="05000000000000000000" pitchFamily="2" charset="2"/>
              <a:buChar char="§"/>
            </a:pPr>
            <a:endParaRPr kumimoji="0" lang="en-US" altLang="ko-KR" sz="1400" dirty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10249" name="내용 개체 틀 4"/>
          <p:cNvSpPr txBox="1">
            <a:spLocks/>
          </p:cNvSpPr>
          <p:nvPr/>
        </p:nvSpPr>
        <p:spPr bwMode="auto">
          <a:xfrm>
            <a:off x="4643438" y="5229225"/>
            <a:ext cx="4130675" cy="112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20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1 inputs, </a:t>
            </a:r>
            <a:r>
              <a:rPr kumimoji="0" lang="en-US" altLang="ko-KR" sz="20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2</a:t>
            </a:r>
            <a:r>
              <a:rPr kumimoji="0" lang="en-US" altLang="ko-KR" sz="2000" b="1" baseline="30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</a:t>
            </a:r>
            <a:r>
              <a:rPr kumimoji="0" lang="en-US" altLang="ko-KR" sz="20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kumimoji="0" lang="en-US" altLang="ko-KR" sz="20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outputs </a:t>
            </a:r>
          </a:p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20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Selection lines exist</a:t>
            </a:r>
          </a:p>
          <a:p>
            <a:pPr eaLnBrk="1" hangingPunct="1">
              <a:buFont typeface="Wingdings" panose="05000000000000000000" pitchFamily="2" charset="2"/>
              <a:buChar char="§"/>
            </a:pPr>
            <a:endParaRPr kumimoji="0" lang="en-US" altLang="ko-KR" sz="1400" dirty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4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23988"/>
            <a:ext cx="3543300" cy="482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4755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Simulate it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74757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CDC4EC1-0D5D-427F-8825-05FD1ECDD833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40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476375" y="1560513"/>
            <a:ext cx="1439863" cy="21590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865188" y="2276475"/>
            <a:ext cx="1978025" cy="360363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125538" y="5013325"/>
            <a:ext cx="2078037" cy="503238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Simulation result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75780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B18CB3C-CAC9-4FB1-B602-1EFECF8FF2E8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41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pic>
        <p:nvPicPr>
          <p:cNvPr id="75781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74788"/>
            <a:ext cx="8229600" cy="469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itle 1"/>
          <p:cNvSpPr>
            <a:spLocks noGrp="1"/>
          </p:cNvSpPr>
          <p:nvPr>
            <p:ph type="title"/>
          </p:nvPr>
        </p:nvSpPr>
        <p:spPr>
          <a:xfrm>
            <a:off x="457200" y="2346325"/>
            <a:ext cx="8229600" cy="2303463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Homework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78851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B4C0B1C-157E-4116-B4DD-84B4E6742BAB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42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5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79875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09BFF38-4294-4FDF-A017-92611BDBCA31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43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39750" y="1557338"/>
            <a:ext cx="7777163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>
              <a:buAutoNum type="arabicParenBoth"/>
              <a:defRPr/>
            </a:pP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Implement </a:t>
            </a:r>
            <a:r>
              <a:rPr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4-to-1 MUX with all the designing methods     	that we practiced and Simulate it. </a:t>
            </a:r>
            <a:endParaRPr lang="en-US" altLang="ko-KR" sz="2000" dirty="0" smtClean="0">
              <a:latin typeface="Cambria Math" panose="02040503050406030204" pitchFamily="18" charset="0"/>
              <a:ea typeface="Cambria Math" panose="02040503050406030204" pitchFamily="18" charset="0"/>
              <a:cs typeface="Arial" charset="0"/>
            </a:endParaRPr>
          </a:p>
          <a:p>
            <a:pPr>
              <a:defRPr/>
            </a:pP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(</a:t>
            </a:r>
            <a:r>
              <a:rPr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2) Discuss about each type of descriptions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.</a:t>
            </a:r>
          </a:p>
          <a:p>
            <a:pPr lvl="1">
              <a:defRPr/>
            </a:pP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	(</a:t>
            </a:r>
            <a:r>
              <a:rPr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Pros &amp; Cons</a:t>
            </a:r>
            <a:r>
              <a:rPr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charset="0"/>
              </a:rPr>
              <a:t>, etc.)</a:t>
            </a:r>
            <a:endParaRPr lang="en-US" altLang="ko-KR" sz="2000" dirty="0">
              <a:latin typeface="Cambria Math" panose="02040503050406030204" pitchFamily="18" charset="0"/>
              <a:ea typeface="Cambria Math" panose="02040503050406030204" pitchFamily="18" charset="0"/>
              <a:cs typeface="Arial" charset="0"/>
            </a:endParaRPr>
          </a:p>
        </p:txBody>
      </p:sp>
      <p:sp>
        <p:nvSpPr>
          <p:cNvPr id="79877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Homework 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Report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sp>
        <p:nvSpPr>
          <p:cNvPr id="81924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AA118BD-2F59-4A47-84CF-D4034109B830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44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81925" name="내용 개체 틀 2"/>
          <p:cNvSpPr txBox="1">
            <a:spLocks/>
          </p:cNvSpPr>
          <p:nvPr/>
        </p:nvSpPr>
        <p:spPr bwMode="auto">
          <a:xfrm>
            <a:off x="457200" y="1533525"/>
            <a:ext cx="8229600" cy="2471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kumimoji="0" lang="en-US" altLang="ko-KR" sz="2400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Write a report </a:t>
            </a:r>
          </a:p>
          <a:p>
            <a:pPr lvl="1"/>
            <a:r>
              <a:rPr kumimoji="0"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# of pages doesn’t matter</a:t>
            </a:r>
          </a:p>
          <a:p>
            <a:pPr lvl="1"/>
            <a:r>
              <a:rPr kumimoji="0"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Documents should be submitted as PDF file.</a:t>
            </a:r>
          </a:p>
          <a:p>
            <a:pPr lvl="1"/>
            <a:r>
              <a:rPr kumimoji="0" lang="en-US" altLang="ko-KR" sz="2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The </a:t>
            </a:r>
            <a:r>
              <a:rPr kumimoji="0"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file size should be </a:t>
            </a:r>
            <a:r>
              <a:rPr kumimoji="0" lang="en-US" altLang="ko-KR" sz="2000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less than 15Mb</a:t>
            </a:r>
            <a:r>
              <a:rPr kumimoji="0" lang="en-US" altLang="ko-KR" sz="2000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.</a:t>
            </a:r>
          </a:p>
          <a:p>
            <a:pPr lvl="1"/>
            <a:r>
              <a:rPr kumimoji="0" lang="en-US" altLang="ko-KR" sz="20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Due : April, </a:t>
            </a:r>
            <a:r>
              <a:rPr kumimoji="0" lang="en-US" altLang="ko-KR" sz="20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10</a:t>
            </a:r>
            <a:r>
              <a:rPr kumimoji="0" lang="en-US" altLang="ko-KR" sz="2000" b="1" baseline="30000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th </a:t>
            </a:r>
            <a:r>
              <a:rPr kumimoji="0" lang="en-US" altLang="ko-KR" sz="20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(Before class begin at 7:00pm)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NOTICE !!!</a:t>
            </a:r>
            <a:endParaRPr lang="ko-KR" altLang="en-US" b="1" dirty="0">
              <a:latin typeface="Cambria Math" panose="02040503050406030204" pitchFamily="18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8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SUBMISSION FORMAT</a:t>
            </a:r>
          </a:p>
          <a:p>
            <a:pPr lvl="1"/>
            <a:r>
              <a:rPr lang="en-US" altLang="ko-KR" sz="15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MAIL</a:t>
            </a:r>
            <a:r>
              <a:rPr lang="ko-KR" altLang="en-US" sz="1500" b="1" dirty="0" smtClean="0">
                <a:latin typeface="Cambria Math" panose="02040503050406030204" pitchFamily="18" charset="0"/>
              </a:rPr>
              <a:t> </a:t>
            </a:r>
            <a:r>
              <a:rPr lang="en-US" altLang="ko-KR" sz="15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TITLE</a:t>
            </a:r>
            <a:r>
              <a:rPr lang="ko-KR" altLang="en-US" sz="1500" b="1" dirty="0" smtClean="0">
                <a:latin typeface="Cambria Math" panose="02040503050406030204" pitchFamily="18" charset="0"/>
              </a:rPr>
              <a:t> 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: LDLAB_170328_</a:t>
            </a:r>
            <a:r>
              <a:rPr lang="ko-KR" altLang="en-US" sz="1500" dirty="0" smtClean="0">
                <a:latin typeface="Cambria Math" panose="02040503050406030204" pitchFamily="18" charset="0"/>
              </a:rPr>
              <a:t>조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_</a:t>
            </a:r>
            <a:r>
              <a:rPr lang="ko-KR" altLang="en-US" sz="1500" dirty="0" smtClean="0">
                <a:latin typeface="Cambria Math" panose="02040503050406030204" pitchFamily="18" charset="0"/>
              </a:rPr>
              <a:t>이름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_</a:t>
            </a:r>
            <a:r>
              <a:rPr lang="ko-KR" altLang="en-US" sz="1500" dirty="0" smtClean="0">
                <a:latin typeface="Cambria Math" panose="02040503050406030204" pitchFamily="18" charset="0"/>
              </a:rPr>
              <a:t>학번</a:t>
            </a:r>
            <a:endParaRPr lang="en-US" altLang="ko-KR" sz="1500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/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 &gt; 	LDLAB_170328_01_</a:t>
            </a:r>
            <a:r>
              <a:rPr lang="ko-KR" altLang="en-US" sz="1500" dirty="0" smtClean="0">
                <a:latin typeface="Cambria Math" panose="02040503050406030204" pitchFamily="18" charset="0"/>
              </a:rPr>
              <a:t>홍길동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_2017-12345</a:t>
            </a:r>
            <a:endParaRPr lang="en-US" altLang="ko-KR" sz="15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1"/>
            <a:r>
              <a:rPr lang="en-US" altLang="ko-KR" sz="1500" b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ATTACHED FILE NAME 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: </a:t>
            </a:r>
            <a:r>
              <a:rPr lang="en-US" altLang="ko-KR" sz="1500" dirty="0">
                <a:latin typeface="Cambria Math" panose="02040503050406030204" pitchFamily="18" charset="0"/>
                <a:ea typeface="Cambria Math" panose="02040503050406030204" pitchFamily="18" charset="0"/>
              </a:rPr>
              <a:t>LDLAB_170328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_</a:t>
            </a:r>
            <a:r>
              <a:rPr lang="ko-KR" altLang="en-US" sz="1500" dirty="0" smtClean="0">
                <a:latin typeface="Cambria Math" panose="02040503050406030204" pitchFamily="18" charset="0"/>
              </a:rPr>
              <a:t>조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_</a:t>
            </a:r>
            <a:r>
              <a:rPr lang="ko-KR" altLang="en-US" sz="1500" dirty="0" smtClean="0">
                <a:latin typeface="Cambria Math" panose="02040503050406030204" pitchFamily="18" charset="0"/>
              </a:rPr>
              <a:t>이름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_</a:t>
            </a:r>
            <a:r>
              <a:rPr lang="ko-KR" altLang="en-US" sz="1500" dirty="0" smtClean="0">
                <a:latin typeface="Cambria Math" panose="02040503050406030204" pitchFamily="18" charset="0"/>
              </a:rPr>
              <a:t>학번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.pdf</a:t>
            </a:r>
          </a:p>
          <a:p>
            <a:pPr lvl="2"/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Ex &gt; 	LDLAB_170328_01</a:t>
            </a:r>
            <a:r>
              <a:rPr lang="en-US" altLang="ko-KR" sz="1500" dirty="0">
                <a:latin typeface="Cambria Math" panose="02040503050406030204" pitchFamily="18" charset="0"/>
                <a:ea typeface="Cambria Math" panose="02040503050406030204" pitchFamily="18" charset="0"/>
              </a:rPr>
              <a:t>_</a:t>
            </a:r>
            <a:r>
              <a:rPr lang="ko-KR" altLang="en-US" sz="1500" dirty="0">
                <a:latin typeface="Cambria Math" panose="02040503050406030204" pitchFamily="18" charset="0"/>
              </a:rPr>
              <a:t>홍길동</a:t>
            </a:r>
            <a:r>
              <a:rPr lang="en-US" altLang="ko-KR" sz="1500" dirty="0">
                <a:latin typeface="Cambria Math" panose="02040503050406030204" pitchFamily="18" charset="0"/>
                <a:ea typeface="Cambria Math" panose="02040503050406030204" pitchFamily="18" charset="0"/>
              </a:rPr>
              <a:t>_</a:t>
            </a:r>
            <a:r>
              <a:rPr lang="en-US" altLang="ko-KR" sz="1500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2017-12345.pdf</a:t>
            </a:r>
            <a:endParaRPr lang="en-US" altLang="ko-KR" sz="15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en-US" altLang="ko-KR" sz="1500" b="1" dirty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ko-KR" sz="30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Attach</a:t>
            </a:r>
            <a:r>
              <a:rPr lang="en-US" altLang="ko-KR" sz="20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 </a:t>
            </a:r>
          </a:p>
          <a:p>
            <a:pPr lvl="1"/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your simulation screen captures,</a:t>
            </a:r>
          </a:p>
          <a:p>
            <a:pPr lvl="1"/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source codes of your implementation,</a:t>
            </a:r>
          </a:p>
          <a:p>
            <a:pPr lvl="1"/>
            <a:r>
              <a:rPr lang="en-US" altLang="ko-KR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ource codes of your simulation,</a:t>
            </a:r>
          </a:p>
          <a:p>
            <a:pPr marL="457200" lvl="1" indent="0">
              <a:buNone/>
            </a:pPr>
            <a:r>
              <a:rPr lang="en-US" altLang="ko-KR" sz="3000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a</a:t>
            </a:r>
            <a:r>
              <a:rPr lang="en-US" altLang="ko-KR" sz="30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 a single </a:t>
            </a:r>
            <a:r>
              <a:rPr lang="en-US" altLang="ko-KR" sz="30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pdf file </a:t>
            </a:r>
            <a:r>
              <a:rPr lang="en-US" altLang="ko-KR" sz="3000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!!!</a:t>
            </a:r>
          </a:p>
          <a:p>
            <a:pPr marL="457200" lvl="1" indent="0">
              <a:buNone/>
            </a:pPr>
            <a:endParaRPr lang="en-US" altLang="ko-KR" sz="1100" b="1" dirty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2EFA76-62D3-460E-B933-D1497C4DAFC6}" type="slidenum">
              <a:rPr lang="ko-KR" altLang="en-US" smtClean="0">
                <a:latin typeface="Cambria Math" panose="02040503050406030204" pitchFamily="18" charset="0"/>
              </a:rPr>
              <a:pPr>
                <a:defRPr/>
              </a:pPr>
              <a:t>45</a:t>
            </a:fld>
            <a:endParaRPr lang="ko-KR" altLang="en-US" dirty="0"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017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457200" y="2346325"/>
            <a:ext cx="8229600" cy="2303463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Encoder, Decoder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12291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EA0CDC1-5EC7-4ECE-8A30-475CB4EC4997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5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  <p:sp>
        <p:nvSpPr>
          <p:cNvPr id="13315" name="슬라이드 번호 개체 틀 2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049C9B8-5516-4FC2-A60C-57FEB437891B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13316" name="제목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pPr eaLnBrk="1" hangingPunct="1"/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Encoder, Decoder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13317" name="내용 개체 틀 4"/>
          <p:cNvSpPr txBox="1">
            <a:spLocks/>
          </p:cNvSpPr>
          <p:nvPr/>
        </p:nvSpPr>
        <p:spPr bwMode="auto">
          <a:xfrm>
            <a:off x="5013325" y="4941888"/>
            <a:ext cx="4130675" cy="200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1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 inputs, </a:t>
            </a:r>
            <a:r>
              <a:rPr kumimoji="0" lang="en-US" altLang="ko-KR" sz="14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2</a:t>
            </a:r>
            <a:r>
              <a:rPr kumimoji="0" lang="en-US" altLang="ko-KR" sz="1400" b="1" baseline="30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</a:t>
            </a:r>
            <a:r>
              <a:rPr kumimoji="0" lang="en-US" altLang="ko-KR" sz="14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kumimoji="0" lang="en-US" altLang="ko-KR" sz="1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outputs </a:t>
            </a:r>
          </a:p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1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Selects one of </a:t>
            </a:r>
            <a:r>
              <a:rPr kumimoji="0" lang="en-US" altLang="ko-KR" sz="14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2</a:t>
            </a:r>
            <a:r>
              <a:rPr kumimoji="0" lang="en-US" altLang="ko-KR" sz="1400" b="1" baseline="30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</a:t>
            </a:r>
            <a:r>
              <a:rPr kumimoji="0" lang="en-US" altLang="ko-KR" sz="14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kumimoji="0" lang="en-US" altLang="ko-KR" sz="1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outputs by decoding the binary value on the n inputs </a:t>
            </a:r>
          </a:p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1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No selection lines exist</a:t>
            </a:r>
            <a:endParaRPr kumimoji="0" lang="en-US" altLang="ko-KR" sz="1400" dirty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pic>
        <p:nvPicPr>
          <p:cNvPr id="13318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1557338"/>
            <a:ext cx="6553200" cy="3228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319" name="내용 개체 틀 4"/>
          <p:cNvSpPr txBox="1">
            <a:spLocks/>
          </p:cNvSpPr>
          <p:nvPr/>
        </p:nvSpPr>
        <p:spPr bwMode="auto">
          <a:xfrm>
            <a:off x="873125" y="4941888"/>
            <a:ext cx="4130675" cy="200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14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2</a:t>
            </a:r>
            <a:r>
              <a:rPr kumimoji="0" lang="en-US" altLang="ko-KR" sz="1400" b="1" baseline="30000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</a:t>
            </a:r>
            <a:r>
              <a:rPr kumimoji="0" lang="en-US" altLang="ko-KR" sz="1400" b="1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 </a:t>
            </a:r>
            <a:r>
              <a:rPr kumimoji="0" lang="en-US" altLang="ko-KR" sz="1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inputs, n outputs </a:t>
            </a:r>
          </a:p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1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Outputs the binary value of the selected input </a:t>
            </a:r>
          </a:p>
          <a:p>
            <a:pPr eaLnBrk="1" hangingPunct="1">
              <a:buFont typeface="Wingdings" panose="05000000000000000000" pitchFamily="2" charset="2"/>
              <a:buChar char="§"/>
            </a:pPr>
            <a:r>
              <a:rPr kumimoji="0" lang="en-US" altLang="ko-KR" sz="1400" b="1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No selection lines exist</a:t>
            </a:r>
            <a:endParaRPr kumimoji="0" lang="en-US" altLang="ko-KR" sz="1400" dirty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457200" y="2346325"/>
            <a:ext cx="8229600" cy="2303463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Verilog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28E87BC-B8E1-4B00-93F3-B792F16DDB0F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  <p:sp>
        <p:nvSpPr>
          <p:cNvPr id="5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1237"/>
          </a:xfrm>
        </p:spPr>
        <p:txBody>
          <a:bodyPr/>
          <a:lstStyle/>
          <a:p>
            <a:r>
              <a:rPr lang="en-US" altLang="ko-KR" smtClean="0">
                <a:latin typeface="Cambria Math" panose="02040503050406030204" pitchFamily="18" charset="0"/>
                <a:ea typeface="Cambria Math" panose="02040503050406030204" pitchFamily="18" charset="0"/>
              </a:rPr>
              <a:t>Overview</a:t>
            </a:r>
            <a:endParaRPr lang="ko-KR" altLang="en-US" smtClean="0">
              <a:latin typeface="Cambria Math" panose="02040503050406030204" pitchFamily="18" charset="0"/>
            </a:endParaRPr>
          </a:p>
        </p:txBody>
      </p:sp>
      <p:sp>
        <p:nvSpPr>
          <p:cNvPr id="11267" name="내용 개체 틀 2"/>
          <p:cNvSpPr>
            <a:spLocks noGrp="1"/>
          </p:cNvSpPr>
          <p:nvPr>
            <p:ph idx="1"/>
          </p:nvPr>
        </p:nvSpPr>
        <p:spPr>
          <a:xfrm>
            <a:off x="457200" y="1428750"/>
            <a:ext cx="8229600" cy="5095875"/>
          </a:xfrm>
        </p:spPr>
        <p:txBody>
          <a:bodyPr/>
          <a:lstStyle/>
          <a:p>
            <a:pPr>
              <a:lnSpc>
                <a:spcPct val="90000"/>
              </a:lnSpc>
              <a:defRPr/>
            </a:pPr>
            <a:endParaRPr lang="en-US" altLang="ko-KR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Hardware 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description languages (HDLs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)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We will focus on </a:t>
            </a: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Verilog</a:t>
            </a:r>
            <a:endParaRPr lang="en-US" altLang="ko-KR" b="1" dirty="0" smtClean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90000"/>
              </a:lnSpc>
              <a:buFont typeface="Arial" panose="020B0604020202020204" pitchFamily="34" charset="0"/>
              <a:buNone/>
              <a:defRPr/>
            </a:pPr>
            <a:endParaRPr lang="en-US" altLang="ko-KR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defRPr/>
            </a:pPr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Verilog Basics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Verilog </a:t>
            </a:r>
            <a:r>
              <a:rPr lang="en-US" altLang="ko-KR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Notations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Verilog </a:t>
            </a:r>
            <a:r>
              <a:rPr lang="en-US" altLang="ko-KR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Operators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Verilog </a:t>
            </a:r>
            <a:r>
              <a:rPr lang="en-US" altLang="ko-KR" b="1" dirty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Keywords &amp; </a:t>
            </a: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Constructs</a:t>
            </a:r>
            <a:endParaRPr lang="en-US" altLang="ko-KR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90000"/>
              </a:lnSpc>
              <a:buFont typeface="Arial" panose="020B0604020202020204" pitchFamily="34" charset="0"/>
              <a:buNone/>
              <a:defRPr/>
            </a:pPr>
            <a:endParaRPr lang="en-US" altLang="ko-KR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Types of 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programming (</a:t>
            </a: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description)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Structural </a:t>
            </a:r>
            <a:r>
              <a:rPr lang="en-US" altLang="ko-KR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description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Data-flow style </a:t>
            </a:r>
            <a:r>
              <a:rPr lang="en-US" altLang="ko-KR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description</a:t>
            </a:r>
          </a:p>
          <a:p>
            <a:pPr lvl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Behavioral </a:t>
            </a:r>
            <a:r>
              <a:rPr lang="en-US" altLang="ko-KR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cs typeface="Arial" panose="020B0604020202020204" pitchFamily="34" charset="0"/>
              </a:rPr>
              <a:t>description</a:t>
            </a:r>
            <a:endParaRPr lang="en-US" altLang="ko-KR" dirty="0">
              <a:solidFill>
                <a:srgbClr val="FF0000"/>
              </a:solidFill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buNone/>
              <a:defRPr/>
            </a:pPr>
            <a:endParaRPr lang="en-US" altLang="ko-KR" dirty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90000"/>
              </a:lnSpc>
              <a:buFont typeface="Arial" panose="020B0604020202020204" pitchFamily="34" charset="0"/>
              <a:buNone/>
              <a:defRPr/>
            </a:pPr>
            <a:endParaRPr lang="en-US" altLang="ko-KR" dirty="0" smtClean="0">
              <a:latin typeface="Cambria Math" panose="02040503050406030204" pitchFamily="18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sp>
        <p:nvSpPr>
          <p:cNvPr id="16389" name="슬라이드 번호 개체 틀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E3FEC07-D791-4A2C-9066-2FA07C925859}" type="slidenum">
              <a:rPr lang="ko-KR" altLang="en-US" sz="1200">
                <a:solidFill>
                  <a:srgbClr val="898989"/>
                </a:solidFill>
                <a:latin typeface="Cambria Math" panose="02040503050406030204" pitchFamily="18" charset="0"/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ko-KR" altLang="en-US" sz="1200">
              <a:solidFill>
                <a:srgbClr val="898989"/>
              </a:solidFill>
              <a:latin typeface="Cambria Math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Cambria Math" panose="02040503050406030204" pitchFamily="18" charset="0"/>
                <a:ea typeface="Cambria Math" panose="02040503050406030204" pitchFamily="18" charset="0"/>
              </a:rPr>
              <a:t>Hardware description languages (HDLs)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RUBIS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2EFA76-62D3-460E-B933-D1497C4DAFC6}" type="slidenum">
              <a:rPr lang="ko-KR" altLang="en-US" smtClean="0">
                <a:latin typeface="Cambria Math" panose="02040503050406030204" pitchFamily="18" charset="0"/>
              </a:rPr>
              <a:pPr>
                <a:defRPr/>
              </a:pPr>
              <a:t>9</a:t>
            </a:fld>
            <a:endParaRPr lang="ko-KR" altLang="en-US">
              <a:latin typeface="Cambria Math" panose="02040503050406030204" pitchFamily="18" charset="0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57200" y="1412776"/>
            <a:ext cx="3240360" cy="3024336"/>
            <a:chOff x="251520" y="1340768"/>
            <a:chExt cx="3240360" cy="3024336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3528" y="1628800"/>
              <a:ext cx="1127312" cy="1318553"/>
            </a:xfrm>
            <a:prstGeom prst="rect">
              <a:avLst/>
            </a:prstGeom>
          </p:spPr>
        </p:pic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03648" y="1476154"/>
              <a:ext cx="1214541" cy="1046326"/>
            </a:xfrm>
            <a:prstGeom prst="rect">
              <a:avLst/>
            </a:prstGeom>
          </p:spPr>
        </p:pic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9552" y="3099999"/>
              <a:ext cx="1143522" cy="677442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763688" y="2604595"/>
              <a:ext cx="1224136" cy="685516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798546" y="3502181"/>
              <a:ext cx="1440160" cy="678067"/>
            </a:xfrm>
            <a:prstGeom prst="rect">
              <a:avLst/>
            </a:prstGeom>
          </p:spPr>
        </p:pic>
        <p:sp>
          <p:nvSpPr>
            <p:cNvPr id="11" name="모서리가 둥근 직사각형 10"/>
            <p:cNvSpPr/>
            <p:nvPr/>
          </p:nvSpPr>
          <p:spPr>
            <a:xfrm>
              <a:off x="251520" y="1340768"/>
              <a:ext cx="3240360" cy="3024336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Cambria Math" panose="02040503050406030204" pitchFamily="18" charset="0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01229" y="4464326"/>
            <a:ext cx="2552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2018 Spring LDLAB HW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5536" y="5133339"/>
            <a:ext cx="34794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Hard to understand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Too many papers…</a:t>
            </a:r>
          </a:p>
          <a:p>
            <a:pPr lvl="1"/>
            <a:r>
              <a:rPr lang="en-US" altLang="ko-KR" dirty="0" smtClean="0">
                <a:latin typeface="Cambria Math" panose="02040503050406030204" pitchFamily="18" charset="0"/>
                <a:ea typeface="Cambria Math" panose="02040503050406030204" pitchFamily="18" charset="0"/>
                <a:sym typeface="Wingdings" panose="05000000000000000000" pitchFamily="2" charset="2"/>
              </a:rPr>
              <a:t> </a:t>
            </a:r>
            <a:r>
              <a:rPr lang="en-US" altLang="ko-KR" b="1" dirty="0" smtClean="0">
                <a:solidFill>
                  <a:srgbClr val="FF0000"/>
                </a:solidFill>
                <a:latin typeface="Cambria Math" panose="02040503050406030204" pitchFamily="18" charset="0"/>
                <a:ea typeface="Cambria Math" panose="02040503050406030204" pitchFamily="18" charset="0"/>
                <a:sym typeface="Wingdings" panose="05000000000000000000" pitchFamily="2" charset="2"/>
              </a:rPr>
              <a:t>Let’s make standard HDL !</a:t>
            </a:r>
            <a:endParaRPr lang="ko-KR" altLang="en-US" b="1" dirty="0">
              <a:solidFill>
                <a:srgbClr val="FF0000"/>
              </a:solidFill>
              <a:latin typeface="Cambria Math" panose="02040503050406030204" pitchFamily="18" charset="0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4353317" y="5631664"/>
            <a:ext cx="2016224" cy="461632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SystemVerilog</a:t>
            </a:r>
            <a:endParaRPr lang="ko-KR" altLang="en-US" dirty="0">
              <a:latin typeface="Cambria Math" panose="02040503050406030204" pitchFamily="18" charset="0"/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4353317" y="1700808"/>
            <a:ext cx="4683179" cy="501246"/>
            <a:chOff x="4257491" y="1628800"/>
            <a:chExt cx="4683179" cy="501246"/>
          </a:xfrm>
        </p:grpSpPr>
        <p:sp>
          <p:nvSpPr>
            <p:cNvPr id="15" name="모서리가 둥근 직사각형 14"/>
            <p:cNvSpPr/>
            <p:nvPr/>
          </p:nvSpPr>
          <p:spPr>
            <a:xfrm>
              <a:off x="4257491" y="1648607"/>
              <a:ext cx="2016224" cy="461632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a:t>Verilog</a:t>
              </a:r>
              <a:endParaRPr lang="ko-KR" altLang="en-US" dirty="0">
                <a:latin typeface="Cambria Math" panose="02040503050406030204" pitchFamily="18" charset="0"/>
              </a:endParaRPr>
            </a:p>
          </p:txBody>
        </p:sp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89613" y="1628800"/>
              <a:ext cx="2551057" cy="501246"/>
            </a:xfrm>
            <a:prstGeom prst="rect">
              <a:avLst/>
            </a:prstGeom>
          </p:spPr>
        </p:pic>
      </p:grpSp>
      <p:grpSp>
        <p:nvGrpSpPr>
          <p:cNvPr id="30" name="그룹 29"/>
          <p:cNvGrpSpPr/>
          <p:nvPr/>
        </p:nvGrpSpPr>
        <p:grpSpPr>
          <a:xfrm>
            <a:off x="4353317" y="3501008"/>
            <a:ext cx="3820724" cy="475954"/>
            <a:chOff x="4257491" y="3429000"/>
            <a:chExt cx="3820724" cy="475954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4257491" y="3443322"/>
              <a:ext cx="2016224" cy="461632"/>
            </a:xfrm>
            <a:prstGeom prst="round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latin typeface="Cambria Math" panose="02040503050406030204" pitchFamily="18" charset="0"/>
                  <a:ea typeface="Cambria Math" panose="02040503050406030204" pitchFamily="18" charset="0"/>
                </a:rPr>
                <a:t>VHDL</a:t>
              </a:r>
              <a:endParaRPr lang="ko-KR" altLang="en-US" dirty="0">
                <a:latin typeface="Cambria Math" panose="02040503050406030204" pitchFamily="18" charset="0"/>
              </a:endParaRPr>
            </a:p>
          </p:txBody>
        </p:sp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389613" y="3429000"/>
              <a:ext cx="1688602" cy="475954"/>
            </a:xfrm>
            <a:prstGeom prst="rect">
              <a:avLst/>
            </a:prstGeom>
          </p:spPr>
        </p:pic>
      </p:grpSp>
      <p:grpSp>
        <p:nvGrpSpPr>
          <p:cNvPr id="29" name="그룹 28"/>
          <p:cNvGrpSpPr/>
          <p:nvPr/>
        </p:nvGrpSpPr>
        <p:grpSpPr>
          <a:xfrm>
            <a:off x="5361429" y="2182247"/>
            <a:ext cx="1809646" cy="1333083"/>
            <a:chOff x="5265603" y="2110239"/>
            <a:chExt cx="1809646" cy="1333083"/>
          </a:xfrm>
        </p:grpSpPr>
        <p:cxnSp>
          <p:nvCxnSpPr>
            <p:cNvPr id="19" name="직선 화살표 연결선 18"/>
            <p:cNvCxnSpPr>
              <a:stCxn id="15" idx="2"/>
              <a:endCxn id="16" idx="0"/>
            </p:cNvCxnSpPr>
            <p:nvPr/>
          </p:nvCxnSpPr>
          <p:spPr>
            <a:xfrm>
              <a:off x="5265603" y="2110239"/>
              <a:ext cx="0" cy="133308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580112" y="2301369"/>
              <a:ext cx="1495137" cy="994036"/>
            </a:xfrm>
            <a:prstGeom prst="rect">
              <a:avLst/>
            </a:prstGeom>
          </p:spPr>
        </p:pic>
      </p:grpSp>
      <p:grpSp>
        <p:nvGrpSpPr>
          <p:cNvPr id="32" name="그룹 31"/>
          <p:cNvGrpSpPr/>
          <p:nvPr/>
        </p:nvGrpSpPr>
        <p:grpSpPr>
          <a:xfrm>
            <a:off x="5361429" y="3976962"/>
            <a:ext cx="1860019" cy="1654702"/>
            <a:chOff x="5361429" y="3976962"/>
            <a:chExt cx="1860019" cy="1654702"/>
          </a:xfrm>
        </p:grpSpPr>
        <p:cxnSp>
          <p:nvCxnSpPr>
            <p:cNvPr id="20" name="직선 화살표 연결선 19"/>
            <p:cNvCxnSpPr>
              <a:stCxn id="16" idx="2"/>
              <a:endCxn id="17" idx="0"/>
            </p:cNvCxnSpPr>
            <p:nvPr/>
          </p:nvCxnSpPr>
          <p:spPr>
            <a:xfrm>
              <a:off x="5361429" y="3976962"/>
              <a:ext cx="0" cy="165470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5469750" y="5172894"/>
              <a:ext cx="1751698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500" dirty="0" smtClean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Superset extension</a:t>
              </a:r>
              <a:endParaRPr lang="ko-KR" altLang="en-US" sz="1500" dirty="0">
                <a:solidFill>
                  <a:srgbClr val="FF0000"/>
                </a:solidFill>
                <a:latin typeface="Cambria Math" panose="02040503050406030204" pitchFamily="18" charset="0"/>
              </a:endParaRPr>
            </a:p>
          </p:txBody>
        </p:sp>
        <p:pic>
          <p:nvPicPr>
            <p:cNvPr id="31" name="그림 30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675938" y="4136978"/>
              <a:ext cx="1492315" cy="1016079"/>
            </a:xfrm>
            <a:prstGeom prst="rect">
              <a:avLst/>
            </a:prstGeom>
          </p:spPr>
        </p:pic>
      </p:grpSp>
      <p:pic>
        <p:nvPicPr>
          <p:cNvPr id="35" name="그림 3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563232" y="5596225"/>
            <a:ext cx="1533016" cy="532509"/>
          </a:xfrm>
          <a:prstGeom prst="rect">
            <a:avLst/>
          </a:prstGeom>
        </p:spPr>
      </p:pic>
      <p:grpSp>
        <p:nvGrpSpPr>
          <p:cNvPr id="39" name="그룹 38"/>
          <p:cNvGrpSpPr/>
          <p:nvPr/>
        </p:nvGrpSpPr>
        <p:grpSpPr>
          <a:xfrm>
            <a:off x="4139952" y="1411371"/>
            <a:ext cx="4968552" cy="1600314"/>
            <a:chOff x="4139952" y="1411371"/>
            <a:chExt cx="4968552" cy="1600314"/>
          </a:xfrm>
        </p:grpSpPr>
        <p:sp>
          <p:nvSpPr>
            <p:cNvPr id="37" name="모서리가 둥근 직사각형 36"/>
            <p:cNvSpPr/>
            <p:nvPr/>
          </p:nvSpPr>
          <p:spPr>
            <a:xfrm>
              <a:off x="4139952" y="1411371"/>
              <a:ext cx="4968552" cy="1080120"/>
            </a:xfrm>
            <a:prstGeom prst="round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Cambria Math" panose="02040503050406030204" pitchFamily="18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773009" y="2534631"/>
              <a:ext cx="1091196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 b="1" dirty="0" smtClean="0">
                  <a:solidFill>
                    <a:srgbClr val="FF0000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FOCUS</a:t>
              </a:r>
              <a:endParaRPr lang="ko-KR" altLang="en-US" sz="2500" b="1" dirty="0">
                <a:solidFill>
                  <a:srgbClr val="FF0000"/>
                </a:solidFill>
                <a:latin typeface="Cambria Math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601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16757</TotalTime>
  <Words>1188</Words>
  <Application>Microsoft Office PowerPoint</Application>
  <PresentationFormat>화면 슬라이드 쇼(4:3)</PresentationFormat>
  <Paragraphs>459</Paragraphs>
  <Slides>45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45</vt:i4>
      </vt:variant>
    </vt:vector>
  </HeadingPairs>
  <TitlesOfParts>
    <vt:vector size="54" baseType="lpstr">
      <vt:lpstr>굴림</vt:lpstr>
      <vt:lpstr>맑은 고딕</vt:lpstr>
      <vt:lpstr>Arial</vt:lpstr>
      <vt:lpstr>Cambria Math</vt:lpstr>
      <vt:lpstr>Century Gothic</vt:lpstr>
      <vt:lpstr>Consolas</vt:lpstr>
      <vt:lpstr>Times New Roman</vt:lpstr>
      <vt:lpstr>Wingdings</vt:lpstr>
      <vt:lpstr>Office 테마</vt:lpstr>
      <vt:lpstr>Lab. 04</vt:lpstr>
      <vt:lpstr>Contents</vt:lpstr>
      <vt:lpstr>Multiplexer, Demultiplexer</vt:lpstr>
      <vt:lpstr>Multiplexer and Demultiplexer</vt:lpstr>
      <vt:lpstr>Encoder, Decoder</vt:lpstr>
      <vt:lpstr>Encoder, Decoder</vt:lpstr>
      <vt:lpstr>Verilog</vt:lpstr>
      <vt:lpstr>Overview</vt:lpstr>
      <vt:lpstr>Hardware description languages (HDLs)</vt:lpstr>
      <vt:lpstr>Verilog Basics : Verilog Notations (1)</vt:lpstr>
      <vt:lpstr>Verilog Basics : Verilog Notations (2)</vt:lpstr>
      <vt:lpstr>Verilog Basics : Verilog Operators (1)</vt:lpstr>
      <vt:lpstr>Verilog Basics : Verilog Operators (2)</vt:lpstr>
      <vt:lpstr>Verilog Basics : Verilog Keywords &amp; Constructs (1)</vt:lpstr>
      <vt:lpstr>Verilog Basics : Verilog Keywords &amp; Constructs (2)</vt:lpstr>
      <vt:lpstr>Verilog Basics : Verilog Keywords &amp; Constructs (3)</vt:lpstr>
      <vt:lpstr>Verilog Basics : Verilog Keywords &amp; Constructs (4)</vt:lpstr>
      <vt:lpstr>Verilog Basics : Verilog Keywords &amp; Constructs (5)</vt:lpstr>
      <vt:lpstr>Verilog Basics : Verilog Keywords &amp; Constructs (6)</vt:lpstr>
      <vt:lpstr>Verilog Basics : Verilog Keywords &amp; Constructs (7)</vt:lpstr>
      <vt:lpstr>Verilog Basics : Verilog Keywords &amp; Constructs (8)</vt:lpstr>
      <vt:lpstr>Types of programming (description)</vt:lpstr>
      <vt:lpstr>Tutorials</vt:lpstr>
      <vt:lpstr>1. Design Structure</vt:lpstr>
      <vt:lpstr>2-1. Structural Description</vt:lpstr>
      <vt:lpstr>2-2. Data Flow Description</vt:lpstr>
      <vt:lpstr>2-3. Behavioral Description</vt:lpstr>
      <vt:lpstr>2-4. Unify Modules</vt:lpstr>
      <vt:lpstr>Lab</vt:lpstr>
      <vt:lpstr>Today</vt:lpstr>
      <vt:lpstr>Create a new Verilog project</vt:lpstr>
      <vt:lpstr>Set the project name, location, type</vt:lpstr>
      <vt:lpstr>Set the project name, location, type</vt:lpstr>
      <vt:lpstr>Create a new Verilog source</vt:lpstr>
      <vt:lpstr>Create a new Verilog source</vt:lpstr>
      <vt:lpstr>Write your own Verilog codes</vt:lpstr>
      <vt:lpstr>Compile and check errors</vt:lpstr>
      <vt:lpstr>Create a Verilog test bench</vt:lpstr>
      <vt:lpstr>Write a Verilog test bench codes</vt:lpstr>
      <vt:lpstr>Simulate it</vt:lpstr>
      <vt:lpstr>Simulation result</vt:lpstr>
      <vt:lpstr>Homework</vt:lpstr>
      <vt:lpstr>Homework </vt:lpstr>
      <vt:lpstr>Report</vt:lpstr>
      <vt:lpstr>NOTICE !!!</vt:lpstr>
    </vt:vector>
  </TitlesOfParts>
  <Company>mmlab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redrattus</dc:creator>
  <cp:lastModifiedBy>user</cp:lastModifiedBy>
  <cp:revision>865</cp:revision>
  <cp:lastPrinted>2016-03-29T05:00:02Z</cp:lastPrinted>
  <dcterms:created xsi:type="dcterms:W3CDTF">2008-07-30T02:31:41Z</dcterms:created>
  <dcterms:modified xsi:type="dcterms:W3CDTF">2018-04-03T06:57:19Z</dcterms:modified>
</cp:coreProperties>
</file>

<file path=docProps/thumbnail.jpeg>
</file>